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5"/>
  </p:notesMasterIdLst>
  <p:handoutMasterIdLst>
    <p:handoutMasterId r:id="rId16"/>
  </p:handoutMasterIdLst>
  <p:sldIdLst>
    <p:sldId id="256" r:id="rId5"/>
    <p:sldId id="261" r:id="rId6"/>
    <p:sldId id="1215" r:id="rId7"/>
    <p:sldId id="1208" r:id="rId8"/>
    <p:sldId id="1209" r:id="rId9"/>
    <p:sldId id="1217" r:id="rId10"/>
    <p:sldId id="1216" r:id="rId11"/>
    <p:sldId id="1218" r:id="rId12"/>
    <p:sldId id="1250" r:id="rId13"/>
    <p:sldId id="12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ngburn" initials="JP" lastIdx="2" clrIdx="0">
    <p:extLst>
      <p:ext uri="{19B8F6BF-5375-455C-9EA6-DF929625EA0E}">
        <p15:presenceInfo xmlns:p15="http://schemas.microsoft.com/office/powerpoint/2012/main" userId="S::jpangburn@markthomas.com::08edb656-82e7-43c5-b98e-3cfa5520105b" providerId="AD"/>
      </p:ext>
    </p:extLst>
  </p:cmAuthor>
  <p:cmAuthor id="2" name="Gary Sidhu" initials="GS" lastIdx="1" clrIdx="1">
    <p:extLst>
      <p:ext uri="{19B8F6BF-5375-455C-9EA6-DF929625EA0E}">
        <p15:presenceInfo xmlns:p15="http://schemas.microsoft.com/office/powerpoint/2012/main" userId="S-1-5-21-3992791774-3629457732-714562106-1492" providerId="AD"/>
      </p:ext>
    </p:extLst>
  </p:cmAuthor>
  <p:cmAuthor id="3" name="Thomas Warrner" initials="TW" lastIdx="9" clrIdx="2">
    <p:extLst>
      <p:ext uri="{19B8F6BF-5375-455C-9EA6-DF929625EA0E}">
        <p15:presenceInfo xmlns:p15="http://schemas.microsoft.com/office/powerpoint/2012/main" userId="S::twarrner@hntb.com::db790134-8d89-4a1a-8f15-0c3fdbb7e943" providerId="AD"/>
      </p:ext>
    </p:extLst>
  </p:cmAuthor>
  <p:cmAuthor id="4" name="Marissa Sanchez" initials="MS" lastIdx="2" clrIdx="3">
    <p:extLst>
      <p:ext uri="{19B8F6BF-5375-455C-9EA6-DF929625EA0E}">
        <p15:presenceInfo xmlns:p15="http://schemas.microsoft.com/office/powerpoint/2012/main" userId="S::masanchez@hntb.com::968f8c72-09dc-415f-8cbe-fe4e76a88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9AD"/>
    <a:srgbClr val="FFFFE5"/>
    <a:srgbClr val="FFFFF3"/>
    <a:srgbClr val="0069AA"/>
    <a:srgbClr val="E58E1A"/>
    <a:srgbClr val="F0F5FA"/>
    <a:srgbClr val="FFFFFF"/>
    <a:srgbClr val="7F7F7F"/>
    <a:srgbClr val="4F81BD"/>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E4953-EE15-4743-AFA8-8A18435C9074}" v="69" dt="2023-09-05T20:57:37.099"/>
    <p1510:client id="{E8D99783-E388-4CD4-B3EE-FD9BAE44C951}" v="305" dt="2023-09-05T23:05:01.500"/>
    <p1510:client id="{F06BCEE8-1E9E-4003-888F-DED7C8E9C4DA}" v="167" dt="2023-09-06T01:19:36.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0"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EB7CB4-A7ED-4E70-B377-B24B9C3F0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2656F1-5CF3-492F-9EB9-711F8A0E94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76155E-B0F6-40E8-86BF-E9D9D2A64054}" type="datetimeFigureOut">
              <a:rPr lang="en-US" smtClean="0"/>
              <a:t>9/21/2023</a:t>
            </a:fld>
            <a:endParaRPr lang="en-US" dirty="0"/>
          </a:p>
        </p:txBody>
      </p:sp>
      <p:sp>
        <p:nvSpPr>
          <p:cNvPr id="4" name="Footer Placeholder 3">
            <a:extLst>
              <a:ext uri="{FF2B5EF4-FFF2-40B4-BE49-F238E27FC236}">
                <a16:creationId xmlns:a16="http://schemas.microsoft.com/office/drawing/2014/main" id="{1A2E4BA9-10B7-4F62-89B4-AB037576A7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CC2A5E-99DB-4959-A1B0-FB9B2CB19B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AABD7E-D621-4940-9552-15AA29C0F7AB}" type="slidenum">
              <a:rPr lang="en-US" smtClean="0"/>
              <a:t>‹#›</a:t>
            </a:fld>
            <a:endParaRPr lang="en-US" dirty="0"/>
          </a:p>
        </p:txBody>
      </p:sp>
    </p:spTree>
    <p:extLst>
      <p:ext uri="{BB962C8B-B14F-4D97-AF65-F5344CB8AC3E}">
        <p14:creationId xmlns:p14="http://schemas.microsoft.com/office/powerpoint/2010/main" val="174762666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080F0-B463-4EA3-BCD7-557108F43AE7}" type="datetimeFigureOut">
              <a:rPr lang="en-US" smtClean="0"/>
              <a:t>9/21/2023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1EF26-68AA-4D50-98B7-CE76261FC051}" type="slidenum">
              <a:rPr lang="en-US" smtClean="0"/>
              <a:t>‹#›</a:t>
            </a:fld>
            <a:endParaRPr lang="en-US" dirty="0"/>
          </a:p>
        </p:txBody>
      </p:sp>
    </p:spTree>
    <p:extLst>
      <p:ext uri="{BB962C8B-B14F-4D97-AF65-F5344CB8AC3E}">
        <p14:creationId xmlns:p14="http://schemas.microsoft.com/office/powerpoint/2010/main" val="41621405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3021EF26-68AA-4D50-98B7-CE76261FC051}" type="slidenum">
              <a:rPr lang="en-US" smtClean="0"/>
              <a:t>1</a:t>
            </a:fld>
            <a:endParaRPr lang="en-US" dirty="0"/>
          </a:p>
        </p:txBody>
      </p:sp>
    </p:spTree>
    <p:extLst>
      <p:ext uri="{BB962C8B-B14F-4D97-AF65-F5344CB8AC3E}">
        <p14:creationId xmlns:p14="http://schemas.microsoft.com/office/powerpoint/2010/main" val="3192634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Slide Number Placeholder 4"/>
          <p:cNvSpPr>
            <a:spLocks noGrp="1"/>
          </p:cNvSpPr>
          <p:nvPr>
            <p:ph type="sldNum" sz="quarter" idx="5"/>
          </p:nvPr>
        </p:nvSpPr>
        <p:spPr/>
        <p:txBody>
          <a:bodyPr/>
          <a:lstStyle/>
          <a:p>
            <a:fld id="{3021EF26-68AA-4D50-98B7-CE76261FC051}" type="slidenum">
              <a:rPr lang="en-US" smtClean="0"/>
              <a:t>10</a:t>
            </a:fld>
            <a:endParaRPr lang="en-US" dirty="0"/>
          </a:p>
        </p:txBody>
      </p:sp>
    </p:spTree>
    <p:extLst>
      <p:ext uri="{BB962C8B-B14F-4D97-AF65-F5344CB8AC3E}">
        <p14:creationId xmlns:p14="http://schemas.microsoft.com/office/powerpoint/2010/main" val="154358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1EF26-68AA-4D50-98B7-CE76261FC051}" type="slidenum">
              <a:rPr lang="en-US" smtClean="0"/>
              <a:t>2</a:t>
            </a:fld>
            <a:endParaRPr lang="en-US" dirty="0"/>
          </a:p>
        </p:txBody>
      </p:sp>
      <p:sp>
        <p:nvSpPr>
          <p:cNvPr id="5" name="Header Placeholder 4">
            <a:extLst>
              <a:ext uri="{FF2B5EF4-FFF2-40B4-BE49-F238E27FC236}">
                <a16:creationId xmlns:a16="http://schemas.microsoft.com/office/drawing/2014/main" id="{2B7FCFCB-25DC-4E53-9FE6-C580C9654C09}"/>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46050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overhaul of the roadway infrastructure is necessary to achieve the project purpose.  </a:t>
            </a:r>
          </a:p>
          <a:p>
            <a:r>
              <a:rPr lang="en-US" dirty="0"/>
              <a:t>In particular, improvement #2 by creating a more direct access from vehicles leaving the Posey tube and bound for 880 North and improvement #3 which includes the removal of the I-880 Broadway off ramp, significant opportunities are available to drastically improve pedestrian safety on the local streets.</a:t>
            </a:r>
          </a:p>
          <a:p>
            <a:endParaRPr lang="en-US" dirty="0"/>
          </a:p>
        </p:txBody>
      </p:sp>
      <p:sp>
        <p:nvSpPr>
          <p:cNvPr id="4" name="Date Placeholder 3"/>
          <p:cNvSpPr>
            <a:spLocks noGrp="1"/>
          </p:cNvSpPr>
          <p:nvPr>
            <p:ph type="dt" idx="1"/>
          </p:nvPr>
        </p:nvSpPr>
        <p:spPr/>
        <p:txBody>
          <a:bodyPr/>
          <a:lstStyle/>
          <a:p>
            <a:fld id="{AE051BD9-6ACB-424C-97B8-9D698C4AEF8F}" type="datetime1">
              <a:rPr lang="en-US" smtClean="0"/>
              <a:t>9/21/2023</a:t>
            </a:fld>
            <a:endParaRPr lang="en-US" dirty="0"/>
          </a:p>
        </p:txBody>
      </p:sp>
      <p:sp>
        <p:nvSpPr>
          <p:cNvPr id="5" name="Slide Number Placeholder 4"/>
          <p:cNvSpPr>
            <a:spLocks noGrp="1"/>
          </p:cNvSpPr>
          <p:nvPr>
            <p:ph type="sldNum" sz="quarter" idx="5"/>
          </p:nvPr>
        </p:nvSpPr>
        <p:spPr/>
        <p:txBody>
          <a:bodyPr/>
          <a:lstStyle/>
          <a:p>
            <a:fld id="{EEB27746-B41A-417B-8074-C9D28B805B11}" type="slidenum">
              <a:rPr lang="en-US" smtClean="0"/>
              <a:pPr/>
              <a:t>3</a:t>
            </a:fld>
            <a:endParaRPr lang="en-US" dirty="0"/>
          </a:p>
        </p:txBody>
      </p:sp>
    </p:spTree>
    <p:extLst>
      <p:ext uri="{BB962C8B-B14F-4D97-AF65-F5344CB8AC3E}">
        <p14:creationId xmlns:p14="http://schemas.microsoft.com/office/powerpoint/2010/main" val="200448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adds over 3 miles of bicycle and pedestrian improvements including all four classes of bicycle facilities.</a:t>
            </a:r>
          </a:p>
        </p:txBody>
      </p:sp>
      <p:sp>
        <p:nvSpPr>
          <p:cNvPr id="4" name="Date Placeholder 3"/>
          <p:cNvSpPr>
            <a:spLocks noGrp="1"/>
          </p:cNvSpPr>
          <p:nvPr>
            <p:ph type="dt" idx="1"/>
          </p:nvPr>
        </p:nvSpPr>
        <p:spPr/>
        <p:txBody>
          <a:bodyPr/>
          <a:lstStyle/>
          <a:p>
            <a:fld id="{AE051BD9-6ACB-424C-97B8-9D698C4AEF8F}" type="datetime1">
              <a:rPr lang="en-US" smtClean="0"/>
              <a:t>9/21/2023</a:t>
            </a:fld>
            <a:endParaRPr lang="en-US" dirty="0"/>
          </a:p>
        </p:txBody>
      </p:sp>
      <p:sp>
        <p:nvSpPr>
          <p:cNvPr id="5" name="Slide Number Placeholder 4"/>
          <p:cNvSpPr>
            <a:spLocks noGrp="1"/>
          </p:cNvSpPr>
          <p:nvPr>
            <p:ph type="sldNum" sz="quarter" idx="5"/>
          </p:nvPr>
        </p:nvSpPr>
        <p:spPr/>
        <p:txBody>
          <a:bodyPr/>
          <a:lstStyle/>
          <a:p>
            <a:fld id="{EEB27746-B41A-417B-8074-C9D28B805B11}" type="slidenum">
              <a:rPr lang="en-US" smtClean="0"/>
              <a:pPr/>
              <a:t>4</a:t>
            </a:fld>
            <a:endParaRPr lang="en-US" dirty="0"/>
          </a:p>
        </p:txBody>
      </p:sp>
    </p:spTree>
    <p:extLst>
      <p:ext uri="{BB962C8B-B14F-4D97-AF65-F5344CB8AC3E}">
        <p14:creationId xmlns:p14="http://schemas.microsoft.com/office/powerpoint/2010/main" val="84318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Oakland, Chinatown, Jack London and Bike East Bay have been essential in the formulation of this preliminary Bike/Ped Safety and Access plan in Oakland.  In the coming months, the details will continue to be refined. </a:t>
            </a:r>
          </a:p>
          <a:p>
            <a:endParaRPr lang="en-US" dirty="0"/>
          </a:p>
        </p:txBody>
      </p:sp>
      <p:sp>
        <p:nvSpPr>
          <p:cNvPr id="4" name="Date Placeholder 3"/>
          <p:cNvSpPr>
            <a:spLocks noGrp="1"/>
          </p:cNvSpPr>
          <p:nvPr>
            <p:ph type="dt" idx="1"/>
          </p:nvPr>
        </p:nvSpPr>
        <p:spPr/>
        <p:txBody>
          <a:bodyPr/>
          <a:lstStyle/>
          <a:p>
            <a:fld id="{AE051BD9-6ACB-424C-97B8-9D698C4AEF8F}" type="datetime1">
              <a:rPr lang="en-US" smtClean="0"/>
              <a:t>9/21/2023</a:t>
            </a:fld>
            <a:endParaRPr lang="en-US" dirty="0"/>
          </a:p>
        </p:txBody>
      </p:sp>
      <p:sp>
        <p:nvSpPr>
          <p:cNvPr id="5" name="Slide Number Placeholder 4"/>
          <p:cNvSpPr>
            <a:spLocks noGrp="1"/>
          </p:cNvSpPr>
          <p:nvPr>
            <p:ph type="sldNum" sz="quarter" idx="5"/>
          </p:nvPr>
        </p:nvSpPr>
        <p:spPr/>
        <p:txBody>
          <a:bodyPr/>
          <a:lstStyle/>
          <a:p>
            <a:fld id="{EEB27746-B41A-417B-8074-C9D28B805B11}" type="slidenum">
              <a:rPr lang="en-US" smtClean="0"/>
              <a:pPr/>
              <a:t>5</a:t>
            </a:fld>
            <a:endParaRPr lang="en-US" dirty="0"/>
          </a:p>
        </p:txBody>
      </p:sp>
    </p:spTree>
    <p:extLst>
      <p:ext uri="{BB962C8B-B14F-4D97-AF65-F5344CB8AC3E}">
        <p14:creationId xmlns:p14="http://schemas.microsoft.com/office/powerpoint/2010/main" val="150031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Alameda side of the tunnel, 0.5 mile of bicycle and pedestrian improvements provide safety, access and connectivity from the nearby facilities.</a:t>
            </a:r>
          </a:p>
          <a:p>
            <a:r>
              <a:rPr lang="en-US" dirty="0"/>
              <a:t>We thank Alameda City staff for their input in this preliminary plan.</a:t>
            </a:r>
          </a:p>
          <a:p>
            <a:endParaRPr lang="en-US" dirty="0"/>
          </a:p>
          <a:p>
            <a:r>
              <a:rPr lang="en-US" dirty="0"/>
              <a:t>The yellow highlights the improvements with or without Webster Tube improvements.</a:t>
            </a:r>
            <a:endParaRPr lang="en-US" b="1" dirty="0"/>
          </a:p>
          <a:p>
            <a:pPr marL="171450" indent="-171450" defTabSz="914237">
              <a:buFont typeface="Arial" panose="020B0604020202020204" pitchFamily="34" charset="0"/>
              <a:buChar char="•"/>
              <a:defRPr/>
            </a:pPr>
            <a:r>
              <a:rPr lang="en-US" b="1" dirty="0"/>
              <a:t>On Oakland side, Harrison St connects to Posey Tube.</a:t>
            </a:r>
          </a:p>
          <a:p>
            <a:pPr marL="171450" indent="-171450" defTabSz="914237">
              <a:buFont typeface="Arial" panose="020B0604020202020204" pitchFamily="34" charset="0"/>
              <a:buChar char="•"/>
              <a:defRPr/>
            </a:pPr>
            <a:r>
              <a:rPr lang="en-US" b="1" dirty="0"/>
              <a:t>On Alameda side, Posey Tube connects to Webster St.  Webster Tube connects to Webster St Tube.</a:t>
            </a:r>
            <a:endParaRPr lang="en-US" b="1"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EB27746-B41A-417B-8074-C9D28B805B11}" type="slidenum">
              <a:rPr kumimoji="0" lang="en-US" sz="13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dirty="0">
              <a:ln>
                <a:noFill/>
              </a:ln>
              <a:solidFill>
                <a:srgbClr val="000000"/>
              </a:solidFill>
              <a:effectLst/>
              <a:uLnTx/>
              <a:uFillTx/>
              <a:latin typeface="Century Gothic" pitchFamily="34" charset="0"/>
              <a:ea typeface="+mn-ea"/>
              <a:cs typeface="+mn-cs"/>
            </a:endParaRPr>
          </a:p>
        </p:txBody>
      </p:sp>
      <p:sp>
        <p:nvSpPr>
          <p:cNvPr id="5" name="Date Placeholder 4">
            <a:extLst>
              <a:ext uri="{FF2B5EF4-FFF2-40B4-BE49-F238E27FC236}">
                <a16:creationId xmlns:a16="http://schemas.microsoft.com/office/drawing/2014/main" id="{5401656B-9929-49FE-8119-F1C4FAA0DE85}"/>
              </a:ext>
            </a:extLst>
          </p:cNvPr>
          <p:cNvSpPr>
            <a:spLocks noGrp="1"/>
          </p:cNvSpPr>
          <p:nvPr>
            <p:ph type="dt" idx="1"/>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B293595-AAA8-4853-B0FF-A16970FD36D7}" type="datetime1">
              <a:rPr kumimoji="0" lang="en-US" sz="1300" b="0" i="0" u="none" strike="noStrike" kern="1200" cap="none" spc="0" normalizeH="0" baseline="0" noProof="0" smtClean="0">
                <a:ln>
                  <a:noFill/>
                </a:ln>
                <a:solidFill>
                  <a:srgbClr val="000000"/>
                </a:solidFill>
                <a:effectLst/>
                <a:uLnTx/>
                <a:uFillTx/>
                <a:latin typeface="Century Gothic"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9/21/2023</a:t>
            </a:fld>
            <a:endParaRPr kumimoji="0" lang="en-US" sz="1300" b="0" i="0" u="none" strike="noStrike" kern="1200" cap="none" spc="0" normalizeH="0" baseline="0" noProof="0" dirty="0">
              <a:ln>
                <a:noFill/>
              </a:ln>
              <a:solidFill>
                <a:srgbClr val="000000"/>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363698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Improvements to the tunnel include the widening of an existing maintenance path to accommodate bicyclists.  This improvement will serve as a two-fold allowing for access during the construction work at the Posey Oakland portal which is expected to be closed for an overall total of 18 months.  After construction, the Webster path will remain and the current two way bicycle traffic going through the Posey tube will be separated into one-direction traffic.  Bicyclists will go into Oakland via the Posey and into Alameda via the Webster. </a:t>
            </a:r>
          </a:p>
          <a:p>
            <a:endParaRPr lang="en-US" b="1" dirty="0"/>
          </a:p>
          <a:p>
            <a:r>
              <a:rPr lang="en-US" b="1" dirty="0"/>
              <a:t>Cost of Webster Tube and associated improvements is $7,400,000. </a:t>
            </a:r>
            <a:endParaRPr lang="en-US" b="1" baseline="0" dirty="0"/>
          </a:p>
          <a:p>
            <a:pPr marL="171450" marR="0" lvl="0" indent="-171450" algn="l" defTabSz="9142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baseline="0" dirty="0"/>
              <a:t>Posey Tube: Existing condition, there is one usable path through Posey Tube shared by bicyclist and pedestrians (3’ min) located on the right side of travel way. There is an existing maintenance path along the left side of travel way that is closed off and not accessible to the public. There is a utility line and call boxes along this path and there access from the Alameda side is not straight forward.  The cost of relocating the fire protection line that sits in the way of path is expensive. </a:t>
            </a:r>
          </a:p>
          <a:p>
            <a:pPr marL="171450" marR="0" lvl="0" indent="-171450" algn="l" defTabSz="9142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baseline="0" dirty="0"/>
              <a:t>Webster Tube: Existing maintenance path is about 2.5’ wide and is currently not accessible to public. There is no existing path on the other side of Webster Tube. </a:t>
            </a:r>
            <a:endParaRPr lang="en-US" dirty="0"/>
          </a:p>
          <a:p>
            <a:endParaRPr lang="en-US" dirty="0"/>
          </a:p>
        </p:txBody>
      </p:sp>
      <p:sp>
        <p:nvSpPr>
          <p:cNvPr id="4" name="Date Placeholder 3"/>
          <p:cNvSpPr>
            <a:spLocks noGrp="1"/>
          </p:cNvSpPr>
          <p:nvPr>
            <p:ph type="dt" idx="1"/>
          </p:nvPr>
        </p:nvSpPr>
        <p:spPr/>
        <p:txBody>
          <a:bodyPr/>
          <a:lstStyle/>
          <a:p>
            <a:fld id="{AE051BD9-6ACB-424C-97B8-9D698C4AEF8F}" type="datetime1">
              <a:rPr lang="en-US" smtClean="0"/>
              <a:t>9/21/2023</a:t>
            </a:fld>
            <a:endParaRPr lang="en-US" dirty="0"/>
          </a:p>
        </p:txBody>
      </p:sp>
      <p:sp>
        <p:nvSpPr>
          <p:cNvPr id="5" name="Slide Number Placeholder 4"/>
          <p:cNvSpPr>
            <a:spLocks noGrp="1"/>
          </p:cNvSpPr>
          <p:nvPr>
            <p:ph type="sldNum" sz="quarter" idx="5"/>
          </p:nvPr>
        </p:nvSpPr>
        <p:spPr/>
        <p:txBody>
          <a:bodyPr/>
          <a:lstStyle/>
          <a:p>
            <a:fld id="{EEB27746-B41A-417B-8074-C9D28B805B11}" type="slidenum">
              <a:rPr lang="en-US" smtClean="0"/>
              <a:pPr/>
              <a:t>7</a:t>
            </a:fld>
            <a:endParaRPr lang="en-US" dirty="0"/>
          </a:p>
        </p:txBody>
      </p:sp>
    </p:spTree>
    <p:extLst>
      <p:ext uri="{BB962C8B-B14F-4D97-AF65-F5344CB8AC3E}">
        <p14:creationId xmlns:p14="http://schemas.microsoft.com/office/powerpoint/2010/main" val="198810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E051BD9-6ACB-424C-97B8-9D698C4AEF8F}" type="datetime1">
              <a:rPr lang="en-US" smtClean="0"/>
              <a:t>9/21/2023</a:t>
            </a:fld>
            <a:endParaRPr lang="en-US" dirty="0"/>
          </a:p>
        </p:txBody>
      </p:sp>
      <p:sp>
        <p:nvSpPr>
          <p:cNvPr id="5" name="Slide Number Placeholder 4"/>
          <p:cNvSpPr>
            <a:spLocks noGrp="1"/>
          </p:cNvSpPr>
          <p:nvPr>
            <p:ph type="sldNum" sz="quarter" idx="5"/>
          </p:nvPr>
        </p:nvSpPr>
        <p:spPr/>
        <p:txBody>
          <a:bodyPr/>
          <a:lstStyle/>
          <a:p>
            <a:fld id="{EEB27746-B41A-417B-8074-C9D28B805B11}" type="slidenum">
              <a:rPr lang="en-US" smtClean="0"/>
              <a:pPr/>
              <a:t>8</a:t>
            </a:fld>
            <a:endParaRPr lang="en-US" dirty="0"/>
          </a:p>
        </p:txBody>
      </p:sp>
    </p:spTree>
    <p:extLst>
      <p:ext uri="{BB962C8B-B14F-4D97-AF65-F5344CB8AC3E}">
        <p14:creationId xmlns:p14="http://schemas.microsoft.com/office/powerpoint/2010/main" val="301389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AE051BD9-6ACB-424C-97B8-9D698C4AEF8F}" type="datetime1">
              <a:rPr lang="en-US" smtClean="0"/>
              <a:t>9/21/2023</a:t>
            </a:fld>
            <a:endParaRPr lang="en-US" dirty="0"/>
          </a:p>
        </p:txBody>
      </p:sp>
      <p:sp>
        <p:nvSpPr>
          <p:cNvPr id="5" name="Slide Number Placeholder 4"/>
          <p:cNvSpPr>
            <a:spLocks noGrp="1"/>
          </p:cNvSpPr>
          <p:nvPr>
            <p:ph type="sldNum" sz="quarter" idx="5"/>
          </p:nvPr>
        </p:nvSpPr>
        <p:spPr/>
        <p:txBody>
          <a:bodyPr/>
          <a:lstStyle/>
          <a:p>
            <a:fld id="{EEB27746-B41A-417B-8074-C9D28B805B11}" type="slidenum">
              <a:rPr lang="en-US" smtClean="0"/>
              <a:pPr/>
              <a:t>9</a:t>
            </a:fld>
            <a:endParaRPr lang="en-US" dirty="0"/>
          </a:p>
        </p:txBody>
      </p:sp>
    </p:spTree>
    <p:extLst>
      <p:ext uri="{BB962C8B-B14F-4D97-AF65-F5344CB8AC3E}">
        <p14:creationId xmlns:p14="http://schemas.microsoft.com/office/powerpoint/2010/main" val="1081346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5967046"/>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3718" y="1922463"/>
            <a:ext cx="10567707"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833718" y="4402138"/>
            <a:ext cx="1056770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descr="Logo, company name&#10;&#10;Description automatically generated">
            <a:extLst>
              <a:ext uri="{FF2B5EF4-FFF2-40B4-BE49-F238E27FC236}">
                <a16:creationId xmlns:a16="http://schemas.microsoft.com/office/drawing/2014/main" id="{048A5216-55D3-4CD4-9796-A8F8D87942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277" y="6149976"/>
            <a:ext cx="742077" cy="708024"/>
          </a:xfrm>
          <a:prstGeom prst="rect">
            <a:avLst/>
          </a:prstGeom>
        </p:spPr>
      </p:pic>
      <p:pic>
        <p:nvPicPr>
          <p:cNvPr id="8" name="Picture 7" descr="Icon&#10;&#10;Description automatically generated">
            <a:extLst>
              <a:ext uri="{FF2B5EF4-FFF2-40B4-BE49-F238E27FC236}">
                <a16:creationId xmlns:a16="http://schemas.microsoft.com/office/drawing/2014/main" id="{0C594D69-1010-46B0-BD85-DC343F3A9C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25726" y="6149975"/>
            <a:ext cx="2817628" cy="631241"/>
          </a:xfrm>
          <a:prstGeom prst="rect">
            <a:avLst/>
          </a:prstGeom>
        </p:spPr>
      </p:pic>
    </p:spTree>
    <p:extLst>
      <p:ext uri="{BB962C8B-B14F-4D97-AF65-F5344CB8AC3E}">
        <p14:creationId xmlns:p14="http://schemas.microsoft.com/office/powerpoint/2010/main" val="176163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886968"/>
            <a:ext cx="12192000" cy="59710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33718" y="1922463"/>
            <a:ext cx="10567707"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833718" y="4402138"/>
            <a:ext cx="1056770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0248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 company name&#10;&#10;Description automatically generated">
            <a:extLst>
              <a:ext uri="{FF2B5EF4-FFF2-40B4-BE49-F238E27FC236}">
                <a16:creationId xmlns:a16="http://schemas.microsoft.com/office/drawing/2014/main" id="{35A1976F-608B-4936-B678-78CCAA83C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277" y="6149976"/>
            <a:ext cx="742077" cy="708024"/>
          </a:xfrm>
          <a:prstGeom prst="rect">
            <a:avLst/>
          </a:prstGeom>
        </p:spPr>
      </p:pic>
    </p:spTree>
    <p:extLst>
      <p:ext uri="{BB962C8B-B14F-4D97-AF65-F5344CB8AC3E}">
        <p14:creationId xmlns:p14="http://schemas.microsoft.com/office/powerpoint/2010/main" val="365388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887506"/>
            <a:ext cx="12192000" cy="597049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70966" y="1500188"/>
            <a:ext cx="10576484" cy="2852737"/>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70966" y="4427538"/>
            <a:ext cx="10576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9" name="Straight Connector 8"/>
          <p:cNvCxnSpPr/>
          <p:nvPr userDrawn="1"/>
        </p:nvCxnSpPr>
        <p:spPr>
          <a:xfrm>
            <a:off x="772648" y="4379913"/>
            <a:ext cx="106070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39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07" y="2086709"/>
            <a:ext cx="5394960" cy="43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83164" y="2086709"/>
            <a:ext cx="5394960" cy="43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ogo, company name&#10;&#10;Description automatically generated">
            <a:extLst>
              <a:ext uri="{FF2B5EF4-FFF2-40B4-BE49-F238E27FC236}">
                <a16:creationId xmlns:a16="http://schemas.microsoft.com/office/drawing/2014/main" id="{C602B4DF-A3E6-488B-B4E8-5ADDC4D6D1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277" y="6149976"/>
            <a:ext cx="742077" cy="708024"/>
          </a:xfrm>
          <a:prstGeom prst="rect">
            <a:avLst/>
          </a:prstGeom>
        </p:spPr>
      </p:pic>
    </p:spTree>
    <p:extLst>
      <p:ext uri="{BB962C8B-B14F-4D97-AF65-F5344CB8AC3E}">
        <p14:creationId xmlns:p14="http://schemas.microsoft.com/office/powerpoint/2010/main" val="86881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descr="Logo, company name&#10;&#10;Description automatically generated">
            <a:extLst>
              <a:ext uri="{FF2B5EF4-FFF2-40B4-BE49-F238E27FC236}">
                <a16:creationId xmlns:a16="http://schemas.microsoft.com/office/drawing/2014/main" id="{A99D8EA0-7EA6-42F6-A73E-2C9EC883C2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277" y="6149976"/>
            <a:ext cx="742077" cy="708024"/>
          </a:xfrm>
          <a:prstGeom prst="rect">
            <a:avLst/>
          </a:prstGeom>
        </p:spPr>
      </p:pic>
    </p:spTree>
    <p:extLst>
      <p:ext uri="{BB962C8B-B14F-4D97-AF65-F5344CB8AC3E}">
        <p14:creationId xmlns:p14="http://schemas.microsoft.com/office/powerpoint/2010/main" val="401036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E03AC0AA-C38B-41CA-A888-7929074DBD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277" y="6149976"/>
            <a:ext cx="742077" cy="708024"/>
          </a:xfrm>
          <a:prstGeom prst="rect">
            <a:avLst/>
          </a:prstGeom>
        </p:spPr>
      </p:pic>
    </p:spTree>
    <p:extLst>
      <p:ext uri="{BB962C8B-B14F-4D97-AF65-F5344CB8AC3E}">
        <p14:creationId xmlns:p14="http://schemas.microsoft.com/office/powerpoint/2010/main" val="2802038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Rectangle 23"/>
          <p:cNvSpPr/>
          <p:nvPr userDrawn="1"/>
        </p:nvSpPr>
        <p:spPr>
          <a:xfrm rot="16200000">
            <a:off x="5715000" y="384158"/>
            <a:ext cx="762000" cy="12192000"/>
          </a:xfrm>
          <a:prstGeom prst="rect">
            <a:avLst/>
          </a:prstGeom>
          <a:solidFill>
            <a:srgbClr val="FFF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76518" y="357135"/>
            <a:ext cx="11434482" cy="9719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76518" y="1477617"/>
            <a:ext cx="11434482" cy="45016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490210" y="6160096"/>
            <a:ext cx="719634" cy="640080"/>
          </a:xfrm>
          <a:prstGeom prst="rect">
            <a:avLst/>
          </a:prstGeom>
        </p:spPr>
      </p:pic>
      <p:sp>
        <p:nvSpPr>
          <p:cNvPr id="16" name="TextBox 15"/>
          <p:cNvSpPr txBox="1"/>
          <p:nvPr userDrawn="1"/>
        </p:nvSpPr>
        <p:spPr>
          <a:xfrm>
            <a:off x="352425" y="6331588"/>
            <a:ext cx="3912375" cy="338554"/>
          </a:xfrm>
          <a:prstGeom prst="rect">
            <a:avLst/>
          </a:prstGeom>
          <a:noFill/>
        </p:spPr>
        <p:txBody>
          <a:bodyPr wrap="square" rtlCol="0">
            <a:spAutoFit/>
          </a:bodyPr>
          <a:lstStyle/>
          <a:p>
            <a:r>
              <a:rPr lang="en-US" sz="1600" b="1" dirty="0">
                <a:solidFill>
                  <a:srgbClr val="0069AA"/>
                </a:solidFill>
                <a:latin typeface="+mn-lt"/>
              </a:rPr>
              <a:t>OAKLAND ALAMEDA ACCESS PROJECT</a:t>
            </a:r>
            <a:endParaRPr lang="en-US" sz="1600" dirty="0">
              <a:solidFill>
                <a:srgbClr val="0069AA"/>
              </a:solidFill>
              <a:latin typeface="+mj-lt"/>
            </a:endParaRPr>
          </a:p>
        </p:txBody>
      </p:sp>
      <p:sp>
        <p:nvSpPr>
          <p:cNvPr id="23" name="Rectangle 22"/>
          <p:cNvSpPr/>
          <p:nvPr userDrawn="1"/>
        </p:nvSpPr>
        <p:spPr>
          <a:xfrm rot="16200000">
            <a:off x="6028944" y="-76108"/>
            <a:ext cx="137160" cy="12188952"/>
          </a:xfrm>
          <a:prstGeom prst="rect">
            <a:avLst/>
          </a:prstGeom>
          <a:solidFill>
            <a:srgbClr val="E58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460105" y="6246859"/>
            <a:ext cx="640080" cy="519216"/>
          </a:xfrm>
          <a:prstGeom prst="rect">
            <a:avLst/>
          </a:prstGeom>
        </p:spPr>
      </p:pic>
      <p:sp>
        <p:nvSpPr>
          <p:cNvPr id="13" name="Rectangle 12">
            <a:extLst>
              <a:ext uri="{FF2B5EF4-FFF2-40B4-BE49-F238E27FC236}">
                <a16:creationId xmlns:a16="http://schemas.microsoft.com/office/drawing/2014/main" id="{362FA447-7ECE-4454-BC21-40B2F39EDE22}"/>
              </a:ext>
            </a:extLst>
          </p:cNvPr>
          <p:cNvSpPr>
            <a:spLocks noChangeArrowheads="1"/>
          </p:cNvSpPr>
          <p:nvPr userDrawn="1"/>
        </p:nvSpPr>
        <p:spPr bwMode="auto">
          <a:xfrm>
            <a:off x="11230118" y="6249891"/>
            <a:ext cx="844731" cy="461665"/>
          </a:xfrm>
          <a:prstGeom prst="rect">
            <a:avLst/>
          </a:prstGeom>
          <a:noFill/>
          <a:ln w="9525">
            <a:noFill/>
            <a:miter lim="800000"/>
            <a:headEnd/>
            <a:tailEnd/>
          </a:ln>
          <a:effectLst/>
        </p:spPr>
        <p:txBody>
          <a:bodyPr wrap="square" anchor="ctr">
            <a:spAutoFit/>
          </a:bodyPr>
          <a:lstStyle/>
          <a:p>
            <a:pPr algn="ctr"/>
            <a:fld id="{C96C4236-866D-46CC-A97E-FE4FFB829C6A}" type="slidenum">
              <a:rPr lang="en-US" sz="2400" b="1">
                <a:solidFill>
                  <a:srgbClr val="0069AA"/>
                </a:solidFill>
                <a:latin typeface="Century Gothic" pitchFamily="34" charset="0"/>
              </a:rPr>
              <a:pPr algn="ctr"/>
              <a:t>‹#›</a:t>
            </a:fld>
            <a:endParaRPr lang="en-US" sz="2400" b="1" dirty="0">
              <a:solidFill>
                <a:srgbClr val="0069AA"/>
              </a:solidFill>
              <a:latin typeface="Century Gothic" pitchFamily="34" charset="0"/>
            </a:endParaRPr>
          </a:p>
        </p:txBody>
      </p:sp>
      <p:pic>
        <p:nvPicPr>
          <p:cNvPr id="10" name="Picture 9" descr="Logo, company name&#10;&#10;Description automatically generated">
            <a:extLst>
              <a:ext uri="{FF2B5EF4-FFF2-40B4-BE49-F238E27FC236}">
                <a16:creationId xmlns:a16="http://schemas.microsoft.com/office/drawing/2014/main" id="{7B7456E2-496E-483A-9078-A5A8C35E305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501277" y="6149976"/>
            <a:ext cx="742077" cy="708024"/>
          </a:xfrm>
          <a:prstGeom prst="rect">
            <a:avLst/>
          </a:prstGeom>
        </p:spPr>
      </p:pic>
      <p:pic>
        <p:nvPicPr>
          <p:cNvPr id="11" name="Picture 10" descr="Icon&#10;&#10;Description automatically generated">
            <a:extLst>
              <a:ext uri="{FF2B5EF4-FFF2-40B4-BE49-F238E27FC236}">
                <a16:creationId xmlns:a16="http://schemas.microsoft.com/office/drawing/2014/main" id="{D431D9E5-BD4C-4854-AB8A-FE572874ACB5}"/>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25726" y="6149975"/>
            <a:ext cx="2817628" cy="631241"/>
          </a:xfrm>
          <a:prstGeom prst="rect">
            <a:avLst/>
          </a:prstGeom>
        </p:spPr>
      </p:pic>
      <p:pic>
        <p:nvPicPr>
          <p:cNvPr id="6" name="Picture 5" descr="A picture containing text, bottle, sign&#10;&#10;Description automatically generated">
            <a:extLst>
              <a:ext uri="{FF2B5EF4-FFF2-40B4-BE49-F238E27FC236}">
                <a16:creationId xmlns:a16="http://schemas.microsoft.com/office/drawing/2014/main" id="{C1B00F76-15A0-4619-9981-0878130E2E4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75296" y="6271889"/>
            <a:ext cx="1907778" cy="461932"/>
          </a:xfrm>
          <a:prstGeom prst="rect">
            <a:avLst/>
          </a:prstGeom>
        </p:spPr>
      </p:pic>
      <p:sp>
        <p:nvSpPr>
          <p:cNvPr id="8" name="TextBox 7">
            <a:extLst>
              <a:ext uri="{FF2B5EF4-FFF2-40B4-BE49-F238E27FC236}">
                <a16:creationId xmlns:a16="http://schemas.microsoft.com/office/drawing/2014/main" id="{920C15CE-AB1D-2757-0EFB-DFE6487FA9E3}"/>
              </a:ext>
            </a:extLst>
          </p:cNvPr>
          <p:cNvSpPr txBox="1"/>
          <p:nvPr userDrawn="1">
            <p:extLst>
              <p:ext uri="{1162E1C5-73C7-4A58-AE30-91384D911F3F}">
                <p184:classification xmlns:p184="http://schemas.microsoft.com/office/powerpoint/2018/4/main" xmlns="" val="hdr"/>
              </p:ext>
            </p:extLst>
          </p:nvPr>
        </p:nvSpPr>
        <p:spPr>
          <a:xfrm>
            <a:off x="190500" y="190500"/>
            <a:ext cx="519113" cy="152400"/>
          </a:xfrm>
          <a:prstGeom prst="rect">
            <a:avLst/>
          </a:prstGeom>
        </p:spPr>
        <p:txBody>
          <a:bodyPr horzOverflow="overflow" lIns="0" tIns="0" rIns="0" bIns="0">
            <a:spAutoFit/>
          </a:bodyPr>
          <a:lstStyle/>
          <a:p>
            <a:pPr algn="l"/>
            <a:r>
              <a:rPr lang="en-US" sz="1000" dirty="0">
                <a:solidFill>
                  <a:srgbClr val="000000"/>
                </a:solidFill>
                <a:latin typeface="Franklin Gothic Book" panose="020B0503020102020204" pitchFamily="34" charset="0"/>
              </a:rPr>
              <a:t>Sensitive</a:t>
            </a:r>
          </a:p>
        </p:txBody>
      </p:sp>
    </p:spTree>
    <p:extLst>
      <p:ext uri="{BB962C8B-B14F-4D97-AF65-F5344CB8AC3E}">
        <p14:creationId xmlns:p14="http://schemas.microsoft.com/office/powerpoint/2010/main" val="416757248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xStyles>
    <p:titleStyle>
      <a:lvl1pPr algn="l" defTabSz="914400" rtl="0" eaLnBrk="1" latinLnBrk="0" hangingPunct="1">
        <a:lnSpc>
          <a:spcPct val="90000"/>
        </a:lnSpc>
        <a:spcBef>
          <a:spcPct val="0"/>
        </a:spcBef>
        <a:buNone/>
        <a:defRPr sz="4000" b="1" kern="1200">
          <a:solidFill>
            <a:srgbClr val="0069AA"/>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69AA"/>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rgbClr val="0069AA"/>
        </a:buClr>
        <a:buSzPct val="80000"/>
        <a:buFont typeface="Wingdings" panose="05000000000000000000" pitchFamily="2" charset="2"/>
        <a:buChar char="Ø"/>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rgbClr val="0069AA"/>
        </a:buClr>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rgbClr val="0069AA"/>
        </a:buClr>
        <a:buFont typeface="Wingdings" panose="05000000000000000000" pitchFamily="2" charset="2"/>
        <a:buChar char="ü"/>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rgbClr val="0069AA"/>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openclipart.org/detail/191872/compass-arrow-by-haxxorsaurus-191872"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openclipart.org/detail/191872/compass-arrow-by-haxxorsaurus-191872"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284" y="1200332"/>
            <a:ext cx="7095436" cy="2387600"/>
          </a:xfrm>
        </p:spPr>
        <p:txBody>
          <a:bodyPr>
            <a:normAutofit/>
          </a:bodyPr>
          <a:lstStyle/>
          <a:p>
            <a:r>
              <a:rPr lang="en-US" dirty="0"/>
              <a:t>Oakland Alameda Access Project</a:t>
            </a:r>
          </a:p>
        </p:txBody>
      </p:sp>
      <p:sp>
        <p:nvSpPr>
          <p:cNvPr id="3" name="Subtitle 2"/>
          <p:cNvSpPr>
            <a:spLocks noGrp="1"/>
          </p:cNvSpPr>
          <p:nvPr>
            <p:ph type="subTitle" idx="1"/>
          </p:nvPr>
        </p:nvSpPr>
        <p:spPr>
          <a:xfrm>
            <a:off x="189284" y="3587932"/>
            <a:ext cx="7095436" cy="432116"/>
          </a:xfrm>
        </p:spPr>
        <p:txBody>
          <a:bodyPr>
            <a:noAutofit/>
          </a:bodyPr>
          <a:lstStyle/>
          <a:p>
            <a:r>
              <a:rPr lang="en-US" sz="2800" spc="20" dirty="0"/>
              <a:t>Providing Access and Connections</a:t>
            </a:r>
          </a:p>
        </p:txBody>
      </p:sp>
      <p:pic>
        <p:nvPicPr>
          <p:cNvPr id="4" name="Picture 3">
            <a:extLst>
              <a:ext uri="{FF2B5EF4-FFF2-40B4-BE49-F238E27FC236}">
                <a16:creationId xmlns:a16="http://schemas.microsoft.com/office/drawing/2014/main" id="{3F18081D-A943-4DAC-8405-16CB033E06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695" y="10160"/>
            <a:ext cx="4609421" cy="5952308"/>
          </a:xfrm>
          <a:prstGeom prst="rect">
            <a:avLst/>
          </a:prstGeom>
          <a:noFill/>
          <a:ln>
            <a:noFill/>
          </a:ln>
        </p:spPr>
      </p:pic>
      <p:sp>
        <p:nvSpPr>
          <p:cNvPr id="8" name="Rectangle 7">
            <a:extLst>
              <a:ext uri="{FF2B5EF4-FFF2-40B4-BE49-F238E27FC236}">
                <a16:creationId xmlns:a16="http://schemas.microsoft.com/office/drawing/2014/main" id="{49D814EE-ADBA-4861-881F-708905BA6DD8}"/>
              </a:ext>
            </a:extLst>
          </p:cNvPr>
          <p:cNvSpPr/>
          <p:nvPr/>
        </p:nvSpPr>
        <p:spPr>
          <a:xfrm rot="16200000">
            <a:off x="11389360" y="6058518"/>
            <a:ext cx="762000" cy="843280"/>
          </a:xfrm>
          <a:prstGeom prst="rect">
            <a:avLst/>
          </a:prstGeom>
          <a:solidFill>
            <a:srgbClr val="FFF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260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284" y="1200332"/>
            <a:ext cx="7095436" cy="2387600"/>
          </a:xfrm>
        </p:spPr>
        <p:txBody>
          <a:bodyPr>
            <a:normAutofit/>
          </a:bodyPr>
          <a:lstStyle/>
          <a:p>
            <a:r>
              <a:rPr lang="en-US" dirty="0"/>
              <a:t>Thank you!</a:t>
            </a:r>
          </a:p>
        </p:txBody>
      </p:sp>
      <p:pic>
        <p:nvPicPr>
          <p:cNvPr id="4" name="Picture 3">
            <a:extLst>
              <a:ext uri="{FF2B5EF4-FFF2-40B4-BE49-F238E27FC236}">
                <a16:creationId xmlns:a16="http://schemas.microsoft.com/office/drawing/2014/main" id="{3F18081D-A943-4DAC-8405-16CB033E06A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695" y="10160"/>
            <a:ext cx="4609421" cy="5952308"/>
          </a:xfrm>
          <a:prstGeom prst="rect">
            <a:avLst/>
          </a:prstGeom>
          <a:noFill/>
          <a:ln>
            <a:noFill/>
          </a:ln>
        </p:spPr>
      </p:pic>
      <p:sp>
        <p:nvSpPr>
          <p:cNvPr id="8" name="Rectangle 7">
            <a:extLst>
              <a:ext uri="{FF2B5EF4-FFF2-40B4-BE49-F238E27FC236}">
                <a16:creationId xmlns:a16="http://schemas.microsoft.com/office/drawing/2014/main" id="{49D814EE-ADBA-4861-881F-708905BA6DD8}"/>
              </a:ext>
            </a:extLst>
          </p:cNvPr>
          <p:cNvSpPr/>
          <p:nvPr/>
        </p:nvSpPr>
        <p:spPr>
          <a:xfrm rot="16200000">
            <a:off x="11389360" y="6058518"/>
            <a:ext cx="762000" cy="843280"/>
          </a:xfrm>
          <a:prstGeom prst="rect">
            <a:avLst/>
          </a:prstGeom>
          <a:solidFill>
            <a:srgbClr val="FFF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87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Purpose and Need</a:t>
            </a:r>
          </a:p>
        </p:txBody>
      </p:sp>
      <p:sp>
        <p:nvSpPr>
          <p:cNvPr id="3" name="Content Placeholder 2"/>
          <p:cNvSpPr>
            <a:spLocks noGrp="1"/>
          </p:cNvSpPr>
          <p:nvPr>
            <p:ph idx="1"/>
          </p:nvPr>
        </p:nvSpPr>
        <p:spPr>
          <a:xfrm>
            <a:off x="376518" y="1477617"/>
            <a:ext cx="11266842" cy="4501630"/>
          </a:xfrm>
        </p:spPr>
        <p:txBody>
          <a:bodyPr>
            <a:normAutofit/>
          </a:bodyPr>
          <a:lstStyle/>
          <a:p>
            <a:pPr marL="284163" lvl="0" indent="-284163" defTabSz="457200" fontAlgn="base">
              <a:lnSpc>
                <a:spcPct val="100000"/>
              </a:lnSpc>
              <a:spcBef>
                <a:spcPts val="600"/>
              </a:spcBef>
              <a:spcAft>
                <a:spcPts val="1200"/>
              </a:spcAft>
              <a:buClrTx/>
              <a:buFont typeface="Arial" charset="0"/>
              <a:buChar char="•"/>
              <a:defRPr/>
            </a:pPr>
            <a:r>
              <a:rPr lang="en-US" sz="2400" dirty="0">
                <a:latin typeface="Century Gothic"/>
              </a:rPr>
              <a:t>Improve multimodal </a:t>
            </a:r>
            <a:r>
              <a:rPr lang="en-US" sz="2400" b="1" u="sng" dirty="0">
                <a:solidFill>
                  <a:srgbClr val="0069AA"/>
                </a:solidFill>
                <a:latin typeface="Century Gothic"/>
              </a:rPr>
              <a:t>safety</a:t>
            </a:r>
            <a:r>
              <a:rPr lang="en-US" sz="2400" dirty="0">
                <a:solidFill>
                  <a:srgbClr val="0069AA"/>
                </a:solidFill>
                <a:latin typeface="Century Gothic"/>
              </a:rPr>
              <a:t> </a:t>
            </a:r>
            <a:r>
              <a:rPr lang="en-US" sz="2400" dirty="0">
                <a:latin typeface="Century Gothic"/>
              </a:rPr>
              <a:t>and reduce conflicts between regional and local traffic</a:t>
            </a:r>
          </a:p>
          <a:p>
            <a:pPr marL="284163" lvl="0" indent="-284163" defTabSz="457200" fontAlgn="base">
              <a:lnSpc>
                <a:spcPct val="100000"/>
              </a:lnSpc>
              <a:spcBef>
                <a:spcPts val="600"/>
              </a:spcBef>
              <a:spcAft>
                <a:spcPts val="1200"/>
              </a:spcAft>
              <a:buClrTx/>
              <a:buFont typeface="Arial" charset="0"/>
              <a:buChar char="•"/>
              <a:defRPr/>
            </a:pPr>
            <a:r>
              <a:rPr lang="en-US" sz="2400" dirty="0">
                <a:latin typeface="Century Gothic"/>
              </a:rPr>
              <a:t>Enhance bicycle and pedestrian </a:t>
            </a:r>
            <a:r>
              <a:rPr lang="en-US" sz="2400" b="1" u="sng" dirty="0">
                <a:solidFill>
                  <a:srgbClr val="0069AA"/>
                </a:solidFill>
                <a:latin typeface="Century Gothic"/>
              </a:rPr>
              <a:t>accessibility and connectivity</a:t>
            </a:r>
            <a:r>
              <a:rPr lang="en-US" sz="2400" dirty="0">
                <a:latin typeface="Century Gothic"/>
              </a:rPr>
              <a:t> within the project study area</a:t>
            </a:r>
          </a:p>
          <a:p>
            <a:pPr marL="284163" lvl="0" indent="-284163" defTabSz="457200" fontAlgn="base">
              <a:lnSpc>
                <a:spcPct val="100000"/>
              </a:lnSpc>
              <a:spcBef>
                <a:spcPts val="600"/>
              </a:spcBef>
              <a:spcAft>
                <a:spcPts val="1200"/>
              </a:spcAft>
              <a:buClrTx/>
              <a:buFont typeface="Arial" charset="0"/>
              <a:buChar char="•"/>
              <a:defRPr/>
            </a:pPr>
            <a:r>
              <a:rPr lang="en-US" sz="2400" dirty="0">
                <a:latin typeface="Century Gothic"/>
              </a:rPr>
              <a:t>Improve </a:t>
            </a:r>
            <a:r>
              <a:rPr lang="en-US" sz="2400" b="1" u="sng" dirty="0">
                <a:solidFill>
                  <a:srgbClr val="0069AA"/>
                </a:solidFill>
                <a:latin typeface="Century Gothic"/>
              </a:rPr>
              <a:t>mobility</a:t>
            </a:r>
            <a:r>
              <a:rPr lang="en-US" sz="2400" dirty="0">
                <a:latin typeface="Century Gothic"/>
              </a:rPr>
              <a:t> and accessibility for travelers between I-880, SR-260, City of Oakland downtown neighborhoods, and the City of Alameda </a:t>
            </a:r>
          </a:p>
          <a:p>
            <a:pPr marL="284163" lvl="0" indent="-284163" defTabSz="457200" fontAlgn="base">
              <a:lnSpc>
                <a:spcPct val="100000"/>
              </a:lnSpc>
              <a:spcBef>
                <a:spcPts val="600"/>
              </a:spcBef>
              <a:spcAft>
                <a:spcPts val="1200"/>
              </a:spcAft>
              <a:buClrTx/>
              <a:buFont typeface="Arial" charset="0"/>
              <a:buChar char="•"/>
              <a:defRPr/>
            </a:pPr>
            <a:r>
              <a:rPr lang="en-US" sz="2400" b="1" u="sng" dirty="0">
                <a:solidFill>
                  <a:srgbClr val="0069AA"/>
                </a:solidFill>
                <a:latin typeface="Century Gothic"/>
              </a:rPr>
              <a:t>Reduce freeway-bound regional traffic</a:t>
            </a:r>
            <a:r>
              <a:rPr lang="en-US" sz="2400" b="1" dirty="0">
                <a:latin typeface="Century Gothic"/>
              </a:rPr>
              <a:t> </a:t>
            </a:r>
            <a:r>
              <a:rPr lang="en-US" sz="2400" dirty="0">
                <a:latin typeface="Century Gothic"/>
              </a:rPr>
              <a:t>and congestion on local roadways and in area neighborhoods</a:t>
            </a:r>
          </a:p>
        </p:txBody>
      </p:sp>
    </p:spTree>
    <p:extLst>
      <p:ext uri="{BB962C8B-B14F-4D97-AF65-F5344CB8AC3E}">
        <p14:creationId xmlns:p14="http://schemas.microsoft.com/office/powerpoint/2010/main" val="225008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F5CC7-C529-4B15-8DA9-EEEC78B34F10}"/>
              </a:ext>
            </a:extLst>
          </p:cNvPr>
          <p:cNvSpPr>
            <a:spLocks noGrp="1"/>
          </p:cNvSpPr>
          <p:nvPr>
            <p:ph type="title"/>
          </p:nvPr>
        </p:nvSpPr>
        <p:spPr/>
        <p:txBody>
          <a:bodyPr/>
          <a:lstStyle/>
          <a:p>
            <a:r>
              <a:rPr lang="en-US" dirty="0"/>
              <a:t>Major Roadway Improvements</a:t>
            </a:r>
          </a:p>
        </p:txBody>
      </p:sp>
      <p:sp>
        <p:nvSpPr>
          <p:cNvPr id="5" name="Slide Number Placeholder 3">
            <a:extLst>
              <a:ext uri="{FF2B5EF4-FFF2-40B4-BE49-F238E27FC236}">
                <a16:creationId xmlns:a16="http://schemas.microsoft.com/office/drawing/2014/main" id="{02159972-2966-4AAA-9051-FAC5A93BC3C2}"/>
              </a:ext>
            </a:extLst>
          </p:cNvPr>
          <p:cNvSpPr txBox="1">
            <a:spLocks/>
          </p:cNvSpPr>
          <p:nvPr/>
        </p:nvSpPr>
        <p:spPr>
          <a:xfrm>
            <a:off x="10191058" y="6492876"/>
            <a:ext cx="476942"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400"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E9922941-2A89-4FE3-B3B0-94E1A62FE6A9}" type="slidenum">
              <a:rPr lang="en-US">
                <a:solidFill>
                  <a:prstClr val="black"/>
                </a:solidFill>
              </a:rPr>
              <a:pPr>
                <a:defRPr/>
              </a:pPr>
              <a:t>3</a:t>
            </a:fld>
            <a:endParaRPr lang="en-US" dirty="0">
              <a:solidFill>
                <a:prstClr val="black"/>
              </a:solidFill>
            </a:endParaRPr>
          </a:p>
        </p:txBody>
      </p:sp>
      <p:grpSp>
        <p:nvGrpSpPr>
          <p:cNvPr id="8" name="Group 7">
            <a:extLst>
              <a:ext uri="{FF2B5EF4-FFF2-40B4-BE49-F238E27FC236}">
                <a16:creationId xmlns:a16="http://schemas.microsoft.com/office/drawing/2014/main" id="{D86BE29A-E3EE-464D-91C2-19F62641F6EB}"/>
              </a:ext>
            </a:extLst>
          </p:cNvPr>
          <p:cNvGrpSpPr/>
          <p:nvPr/>
        </p:nvGrpSpPr>
        <p:grpSpPr>
          <a:xfrm>
            <a:off x="7985133" y="1891603"/>
            <a:ext cx="2416078" cy="542456"/>
            <a:chOff x="8354902" y="1379136"/>
            <a:chExt cx="3221437" cy="723275"/>
          </a:xfrm>
        </p:grpSpPr>
        <p:sp>
          <p:nvSpPr>
            <p:cNvPr id="9" name="TextBox 8">
              <a:extLst>
                <a:ext uri="{FF2B5EF4-FFF2-40B4-BE49-F238E27FC236}">
                  <a16:creationId xmlns:a16="http://schemas.microsoft.com/office/drawing/2014/main" id="{F4641827-4168-4F5D-A020-8B48958DD41E}"/>
                </a:ext>
              </a:extLst>
            </p:cNvPr>
            <p:cNvSpPr txBox="1"/>
            <p:nvPr/>
          </p:nvSpPr>
          <p:spPr>
            <a:xfrm>
              <a:off x="8632407" y="1379136"/>
              <a:ext cx="2943932" cy="723275"/>
            </a:xfrm>
            <a:prstGeom prst="rect">
              <a:avLst/>
            </a:prstGeom>
            <a:noFill/>
          </p:spPr>
          <p:txBody>
            <a:bodyPr wrap="square" rtlCol="0">
              <a:spAutoFit/>
            </a:bodyPr>
            <a:lstStyle/>
            <a:p>
              <a:pPr defTabSz="342900" fontAlgn="base">
                <a:spcBef>
                  <a:spcPct val="0"/>
                </a:spcBef>
                <a:spcAft>
                  <a:spcPts val="900"/>
                </a:spcAft>
                <a:defRPr/>
              </a:pPr>
              <a:r>
                <a:rPr lang="en-US" sz="975" b="1" dirty="0">
                  <a:solidFill>
                    <a:prstClr val="black"/>
                  </a:solidFill>
                  <a:latin typeface="Century Gothic"/>
                </a:rPr>
                <a:t>Construct </a:t>
              </a:r>
              <a:r>
                <a:rPr lang="en-US" sz="975" dirty="0">
                  <a:solidFill>
                    <a:prstClr val="black"/>
                  </a:solidFill>
                  <a:latin typeface="Century Gothic"/>
                </a:rPr>
                <a:t>right-turn from Posey Tube onto Horseshoe to NB Jackson St on-ramp</a:t>
              </a:r>
            </a:p>
          </p:txBody>
        </p:sp>
        <p:sp>
          <p:nvSpPr>
            <p:cNvPr id="10" name="Oval 9">
              <a:extLst>
                <a:ext uri="{FF2B5EF4-FFF2-40B4-BE49-F238E27FC236}">
                  <a16:creationId xmlns:a16="http://schemas.microsoft.com/office/drawing/2014/main" id="{0B0D27E4-86BA-44C3-BB98-568888B37AF9}"/>
                </a:ext>
              </a:extLst>
            </p:cNvPr>
            <p:cNvSpPr/>
            <p:nvPr/>
          </p:nvSpPr>
          <p:spPr>
            <a:xfrm>
              <a:off x="8354902" y="1437085"/>
              <a:ext cx="261904" cy="240784"/>
            </a:xfrm>
            <a:prstGeom prst="ellipse">
              <a:avLst/>
            </a:prstGeom>
            <a:solidFill>
              <a:srgbClr val="2B9C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2</a:t>
              </a:r>
            </a:p>
          </p:txBody>
        </p:sp>
      </p:grpSp>
      <p:sp>
        <p:nvSpPr>
          <p:cNvPr id="19" name="Freeform: Shape 18">
            <a:extLst>
              <a:ext uri="{FF2B5EF4-FFF2-40B4-BE49-F238E27FC236}">
                <a16:creationId xmlns:a16="http://schemas.microsoft.com/office/drawing/2014/main" id="{ACF0CD44-4905-49EF-A512-6729B82E0976}"/>
              </a:ext>
            </a:extLst>
          </p:cNvPr>
          <p:cNvSpPr/>
          <p:nvPr/>
        </p:nvSpPr>
        <p:spPr>
          <a:xfrm>
            <a:off x="7321675" y="3297321"/>
            <a:ext cx="827499" cy="379770"/>
          </a:xfrm>
          <a:custGeom>
            <a:avLst/>
            <a:gdLst>
              <a:gd name="connsiteX0" fmla="*/ 0 w 1314450"/>
              <a:gd name="connsiteY0" fmla="*/ 57150 h 603250"/>
              <a:gd name="connsiteX1" fmla="*/ 6350 w 1314450"/>
              <a:gd name="connsiteY1" fmla="*/ 0 h 603250"/>
              <a:gd name="connsiteX2" fmla="*/ 514350 w 1314450"/>
              <a:gd name="connsiteY2" fmla="*/ 158750 h 603250"/>
              <a:gd name="connsiteX3" fmla="*/ 749300 w 1314450"/>
              <a:gd name="connsiteY3" fmla="*/ 279400 h 603250"/>
              <a:gd name="connsiteX4" fmla="*/ 1314450 w 1314450"/>
              <a:gd name="connsiteY4" fmla="*/ 508000 h 603250"/>
              <a:gd name="connsiteX5" fmla="*/ 1308100 w 1314450"/>
              <a:gd name="connsiteY5" fmla="*/ 603250 h 603250"/>
              <a:gd name="connsiteX6" fmla="*/ 908050 w 1314450"/>
              <a:gd name="connsiteY6" fmla="*/ 400050 h 603250"/>
              <a:gd name="connsiteX7" fmla="*/ 419100 w 1314450"/>
              <a:gd name="connsiteY7" fmla="*/ 234950 h 603250"/>
              <a:gd name="connsiteX8" fmla="*/ 12700 w 1314450"/>
              <a:gd name="connsiteY8" fmla="*/ 127000 h 603250"/>
              <a:gd name="connsiteX9" fmla="*/ 0 w 1314450"/>
              <a:gd name="connsiteY9" fmla="*/ 57150 h 60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4450" h="603250">
                <a:moveTo>
                  <a:pt x="0" y="57150"/>
                </a:moveTo>
                <a:lnTo>
                  <a:pt x="6350" y="0"/>
                </a:lnTo>
                <a:lnTo>
                  <a:pt x="514350" y="158750"/>
                </a:lnTo>
                <a:lnTo>
                  <a:pt x="749300" y="279400"/>
                </a:lnTo>
                <a:lnTo>
                  <a:pt x="1314450" y="508000"/>
                </a:lnTo>
                <a:lnTo>
                  <a:pt x="1308100" y="603250"/>
                </a:lnTo>
                <a:lnTo>
                  <a:pt x="908050" y="400050"/>
                </a:lnTo>
                <a:lnTo>
                  <a:pt x="419100" y="234950"/>
                </a:lnTo>
                <a:lnTo>
                  <a:pt x="12700" y="127000"/>
                </a:lnTo>
                <a:lnTo>
                  <a:pt x="0" y="57150"/>
                </a:lnTo>
                <a:close/>
              </a:path>
            </a:pathLst>
          </a:custGeom>
          <a:solidFill>
            <a:srgbClr val="A32632">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grpSp>
        <p:nvGrpSpPr>
          <p:cNvPr id="20" name="Group 19">
            <a:extLst>
              <a:ext uri="{FF2B5EF4-FFF2-40B4-BE49-F238E27FC236}">
                <a16:creationId xmlns:a16="http://schemas.microsoft.com/office/drawing/2014/main" id="{5FC0D0E7-928C-4189-A4BA-3DA6BE94390A}"/>
              </a:ext>
            </a:extLst>
          </p:cNvPr>
          <p:cNvGrpSpPr/>
          <p:nvPr/>
        </p:nvGrpSpPr>
        <p:grpSpPr>
          <a:xfrm>
            <a:off x="7985134" y="1538199"/>
            <a:ext cx="2792107" cy="392415"/>
            <a:chOff x="8354902" y="907928"/>
            <a:chExt cx="3722809" cy="523220"/>
          </a:xfrm>
        </p:grpSpPr>
        <p:sp>
          <p:nvSpPr>
            <p:cNvPr id="21" name="Oval 20">
              <a:extLst>
                <a:ext uri="{FF2B5EF4-FFF2-40B4-BE49-F238E27FC236}">
                  <a16:creationId xmlns:a16="http://schemas.microsoft.com/office/drawing/2014/main" id="{E585361C-8CB8-4E4F-8978-839A1DA1B16B}"/>
                </a:ext>
              </a:extLst>
            </p:cNvPr>
            <p:cNvSpPr/>
            <p:nvPr/>
          </p:nvSpPr>
          <p:spPr>
            <a:xfrm>
              <a:off x="8354902" y="964791"/>
              <a:ext cx="261904" cy="240784"/>
            </a:xfrm>
            <a:prstGeom prst="ellipse">
              <a:avLst/>
            </a:prstGeom>
            <a:solidFill>
              <a:srgbClr val="F2B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1</a:t>
              </a:r>
            </a:p>
          </p:txBody>
        </p:sp>
        <p:sp>
          <p:nvSpPr>
            <p:cNvPr id="22" name="TextBox 21">
              <a:extLst>
                <a:ext uri="{FF2B5EF4-FFF2-40B4-BE49-F238E27FC236}">
                  <a16:creationId xmlns:a16="http://schemas.microsoft.com/office/drawing/2014/main" id="{91EF9266-0090-4C25-934E-AA07E4F78D0B}"/>
                </a:ext>
              </a:extLst>
            </p:cNvPr>
            <p:cNvSpPr txBox="1"/>
            <p:nvPr/>
          </p:nvSpPr>
          <p:spPr>
            <a:xfrm>
              <a:off x="8642550" y="907928"/>
              <a:ext cx="3435161" cy="523220"/>
            </a:xfrm>
            <a:prstGeom prst="rect">
              <a:avLst/>
            </a:prstGeom>
            <a:noFill/>
          </p:spPr>
          <p:txBody>
            <a:bodyPr wrap="square" rtlCol="0">
              <a:spAutoFit/>
            </a:bodyPr>
            <a:lstStyle/>
            <a:p>
              <a:pPr defTabSz="342900" fontAlgn="base">
                <a:spcBef>
                  <a:spcPct val="0"/>
                </a:spcBef>
                <a:spcAft>
                  <a:spcPts val="900"/>
                </a:spcAft>
                <a:defRPr/>
              </a:pPr>
              <a:r>
                <a:rPr lang="en-US" sz="975" b="1" dirty="0">
                  <a:solidFill>
                    <a:prstClr val="black"/>
                  </a:solidFill>
                  <a:latin typeface="Century Gothic"/>
                </a:rPr>
                <a:t>Realign</a:t>
              </a:r>
              <a:r>
                <a:rPr lang="en-US" sz="975" dirty="0">
                  <a:solidFill>
                    <a:prstClr val="black"/>
                  </a:solidFill>
                  <a:latin typeface="Century Gothic"/>
                </a:rPr>
                <a:t> WB I-980 Jackson St off-ramp and reconstruct 5</a:t>
              </a:r>
              <a:r>
                <a:rPr lang="en-US" sz="975" baseline="30000" dirty="0">
                  <a:solidFill>
                    <a:prstClr val="black"/>
                  </a:solidFill>
                  <a:latin typeface="Century Gothic"/>
                </a:rPr>
                <a:t>th</a:t>
              </a:r>
              <a:r>
                <a:rPr lang="en-US" sz="975" dirty="0">
                  <a:solidFill>
                    <a:prstClr val="black"/>
                  </a:solidFill>
                  <a:latin typeface="Century Gothic"/>
                </a:rPr>
                <a:t> St</a:t>
              </a:r>
            </a:p>
          </p:txBody>
        </p:sp>
      </p:grpSp>
      <p:grpSp>
        <p:nvGrpSpPr>
          <p:cNvPr id="23" name="Group 22">
            <a:extLst>
              <a:ext uri="{FF2B5EF4-FFF2-40B4-BE49-F238E27FC236}">
                <a16:creationId xmlns:a16="http://schemas.microsoft.com/office/drawing/2014/main" id="{5E669790-4FEE-403B-BB5B-86809C03098A}"/>
              </a:ext>
            </a:extLst>
          </p:cNvPr>
          <p:cNvGrpSpPr/>
          <p:nvPr/>
        </p:nvGrpSpPr>
        <p:grpSpPr>
          <a:xfrm>
            <a:off x="7988596" y="2411536"/>
            <a:ext cx="2663763" cy="692497"/>
            <a:chOff x="8359519" y="2072379"/>
            <a:chExt cx="3551684" cy="923329"/>
          </a:xfrm>
        </p:grpSpPr>
        <p:sp>
          <p:nvSpPr>
            <p:cNvPr id="24" name="Oval 23">
              <a:extLst>
                <a:ext uri="{FF2B5EF4-FFF2-40B4-BE49-F238E27FC236}">
                  <a16:creationId xmlns:a16="http://schemas.microsoft.com/office/drawing/2014/main" id="{4DDF715F-FEC2-4E81-90DB-CFDB1BEA3241}"/>
                </a:ext>
              </a:extLst>
            </p:cNvPr>
            <p:cNvSpPr/>
            <p:nvPr/>
          </p:nvSpPr>
          <p:spPr>
            <a:xfrm>
              <a:off x="8359519" y="2115289"/>
              <a:ext cx="261904" cy="240784"/>
            </a:xfrm>
            <a:prstGeom prst="ellipse">
              <a:avLst/>
            </a:prstGeom>
            <a:solidFill>
              <a:srgbClr val="A61D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3</a:t>
              </a:r>
            </a:p>
          </p:txBody>
        </p:sp>
        <p:sp>
          <p:nvSpPr>
            <p:cNvPr id="25" name="TextBox 24">
              <a:extLst>
                <a:ext uri="{FF2B5EF4-FFF2-40B4-BE49-F238E27FC236}">
                  <a16:creationId xmlns:a16="http://schemas.microsoft.com/office/drawing/2014/main" id="{689D6635-BB86-4026-A964-6A93EB11FCC6}"/>
                </a:ext>
              </a:extLst>
            </p:cNvPr>
            <p:cNvSpPr txBox="1"/>
            <p:nvPr/>
          </p:nvSpPr>
          <p:spPr>
            <a:xfrm>
              <a:off x="8645423" y="2072379"/>
              <a:ext cx="3265780" cy="923329"/>
            </a:xfrm>
            <a:prstGeom prst="rect">
              <a:avLst/>
            </a:prstGeom>
            <a:noFill/>
          </p:spPr>
          <p:txBody>
            <a:bodyPr wrap="square" rtlCol="0">
              <a:spAutoFit/>
            </a:bodyPr>
            <a:lstStyle/>
            <a:p>
              <a:pPr defTabSz="342900" fontAlgn="base">
                <a:spcBef>
                  <a:spcPct val="0"/>
                </a:spcBef>
                <a:spcAft>
                  <a:spcPts val="900"/>
                </a:spcAft>
                <a:defRPr/>
              </a:pPr>
              <a:r>
                <a:rPr lang="en-US" sz="975" b="1" dirty="0">
                  <a:solidFill>
                    <a:prstClr val="black"/>
                  </a:solidFill>
                  <a:latin typeface="Century Gothic"/>
                </a:rPr>
                <a:t>Widen</a:t>
              </a:r>
              <a:r>
                <a:rPr lang="en-US" sz="975" dirty="0">
                  <a:solidFill>
                    <a:prstClr val="black"/>
                  </a:solidFill>
                  <a:latin typeface="Century Gothic"/>
                </a:rPr>
                <a:t> NB I-880 Oak off-ramp, </a:t>
              </a:r>
              <a:r>
                <a:rPr lang="en-US" sz="975" b="1" dirty="0">
                  <a:solidFill>
                    <a:prstClr val="black"/>
                  </a:solidFill>
                  <a:latin typeface="Century Gothic"/>
                </a:rPr>
                <a:t>remove</a:t>
              </a:r>
              <a:r>
                <a:rPr lang="en-US" sz="975" dirty="0">
                  <a:solidFill>
                    <a:prstClr val="black"/>
                  </a:solidFill>
                  <a:latin typeface="Century Gothic"/>
                </a:rPr>
                <a:t> NB I-880 Broadway off-ramp, </a:t>
              </a:r>
              <a:r>
                <a:rPr lang="en-US" sz="975" b="1" dirty="0">
                  <a:solidFill>
                    <a:prstClr val="black"/>
                  </a:solidFill>
                  <a:latin typeface="Century Gothic"/>
                </a:rPr>
                <a:t>reconstruct</a:t>
              </a:r>
              <a:r>
                <a:rPr lang="en-US" sz="975" dirty="0">
                  <a:solidFill>
                    <a:prstClr val="black"/>
                  </a:solidFill>
                  <a:latin typeface="Century Gothic"/>
                </a:rPr>
                <a:t> 6</a:t>
              </a:r>
              <a:r>
                <a:rPr lang="en-US" sz="975" baseline="30000" dirty="0">
                  <a:solidFill>
                    <a:prstClr val="black"/>
                  </a:solidFill>
                  <a:latin typeface="Century Gothic"/>
                </a:rPr>
                <a:t>th</a:t>
              </a:r>
              <a:r>
                <a:rPr lang="en-US" sz="975" dirty="0">
                  <a:solidFill>
                    <a:prstClr val="black"/>
                  </a:solidFill>
                  <a:latin typeface="Century Gothic"/>
                </a:rPr>
                <a:t> St for multi-modal access (Oak St to Washington St)</a:t>
              </a:r>
            </a:p>
          </p:txBody>
        </p:sp>
      </p:grpSp>
      <p:grpSp>
        <p:nvGrpSpPr>
          <p:cNvPr id="26" name="Group 25">
            <a:extLst>
              <a:ext uri="{FF2B5EF4-FFF2-40B4-BE49-F238E27FC236}">
                <a16:creationId xmlns:a16="http://schemas.microsoft.com/office/drawing/2014/main" id="{30D23D5E-4831-44E2-A4CD-61723935B8D8}"/>
              </a:ext>
            </a:extLst>
          </p:cNvPr>
          <p:cNvGrpSpPr/>
          <p:nvPr/>
        </p:nvGrpSpPr>
        <p:grpSpPr>
          <a:xfrm>
            <a:off x="7960495" y="4892368"/>
            <a:ext cx="2423201" cy="392415"/>
            <a:chOff x="8355826" y="5283083"/>
            <a:chExt cx="3230934" cy="523220"/>
          </a:xfrm>
        </p:grpSpPr>
        <p:sp>
          <p:nvSpPr>
            <p:cNvPr id="27" name="Oval 26">
              <a:extLst>
                <a:ext uri="{FF2B5EF4-FFF2-40B4-BE49-F238E27FC236}">
                  <a16:creationId xmlns:a16="http://schemas.microsoft.com/office/drawing/2014/main" id="{E957CE8B-5A39-4C9B-B434-1040FC6F6A7E}"/>
                </a:ext>
              </a:extLst>
            </p:cNvPr>
            <p:cNvSpPr/>
            <p:nvPr/>
          </p:nvSpPr>
          <p:spPr>
            <a:xfrm>
              <a:off x="8355826" y="5340867"/>
              <a:ext cx="261904" cy="256787"/>
            </a:xfrm>
            <a:prstGeom prst="ellipse">
              <a:avLst/>
            </a:prstGeom>
            <a:solidFill>
              <a:srgbClr val="D281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8</a:t>
              </a:r>
            </a:p>
          </p:txBody>
        </p:sp>
        <p:sp>
          <p:nvSpPr>
            <p:cNvPr id="28" name="TextBox 27">
              <a:extLst>
                <a:ext uri="{FF2B5EF4-FFF2-40B4-BE49-F238E27FC236}">
                  <a16:creationId xmlns:a16="http://schemas.microsoft.com/office/drawing/2014/main" id="{E95D1883-AB1D-41EF-BE57-BE25454DA7DB}"/>
                </a:ext>
              </a:extLst>
            </p:cNvPr>
            <p:cNvSpPr txBox="1"/>
            <p:nvPr/>
          </p:nvSpPr>
          <p:spPr>
            <a:xfrm>
              <a:off x="8642021" y="5283083"/>
              <a:ext cx="2944739" cy="523220"/>
            </a:xfrm>
            <a:prstGeom prst="rect">
              <a:avLst/>
            </a:prstGeom>
            <a:noFill/>
          </p:spPr>
          <p:txBody>
            <a:bodyPr wrap="square" rtlCol="0">
              <a:spAutoFit/>
            </a:bodyPr>
            <a:lstStyle/>
            <a:p>
              <a:pPr defTabSz="342900" fontAlgn="base">
                <a:spcBef>
                  <a:spcPct val="0"/>
                </a:spcBef>
                <a:spcAft>
                  <a:spcPts val="675"/>
                </a:spcAft>
                <a:defRPr/>
              </a:pPr>
              <a:r>
                <a:rPr lang="en-US" sz="975" b="1" dirty="0">
                  <a:solidFill>
                    <a:prstClr val="black"/>
                  </a:solidFill>
                  <a:latin typeface="Century Gothic"/>
                </a:rPr>
                <a:t>Reconfigure</a:t>
              </a:r>
              <a:r>
                <a:rPr lang="en-US" sz="975" dirty="0">
                  <a:solidFill>
                    <a:prstClr val="black"/>
                  </a:solidFill>
                  <a:latin typeface="Century Gothic"/>
                </a:rPr>
                <a:t> intersections at Broadway and 6</a:t>
              </a:r>
              <a:r>
                <a:rPr lang="en-US" sz="975" baseline="30000" dirty="0">
                  <a:solidFill>
                    <a:prstClr val="black"/>
                  </a:solidFill>
                  <a:latin typeface="Century Gothic"/>
                </a:rPr>
                <a:t>th</a:t>
              </a:r>
              <a:r>
                <a:rPr lang="en-US" sz="975" dirty="0">
                  <a:solidFill>
                    <a:prstClr val="black"/>
                  </a:solidFill>
                  <a:latin typeface="Century Gothic"/>
                </a:rPr>
                <a:t> and 5</a:t>
              </a:r>
              <a:r>
                <a:rPr lang="en-US" sz="975" baseline="30000" dirty="0">
                  <a:solidFill>
                    <a:prstClr val="black"/>
                  </a:solidFill>
                  <a:latin typeface="Century Gothic"/>
                </a:rPr>
                <a:t>th</a:t>
              </a:r>
              <a:r>
                <a:rPr lang="en-US" sz="975" dirty="0">
                  <a:solidFill>
                    <a:prstClr val="black"/>
                  </a:solidFill>
                  <a:latin typeface="Century Gothic"/>
                </a:rPr>
                <a:t> St</a:t>
              </a:r>
            </a:p>
          </p:txBody>
        </p:sp>
      </p:grpSp>
      <p:sp>
        <p:nvSpPr>
          <p:cNvPr id="42" name="Rectangle 41">
            <a:extLst>
              <a:ext uri="{FF2B5EF4-FFF2-40B4-BE49-F238E27FC236}">
                <a16:creationId xmlns:a16="http://schemas.microsoft.com/office/drawing/2014/main" id="{56354F98-F61E-45B1-8013-4E0F997A4232}"/>
              </a:ext>
            </a:extLst>
          </p:cNvPr>
          <p:cNvSpPr/>
          <p:nvPr/>
        </p:nvSpPr>
        <p:spPr>
          <a:xfrm>
            <a:off x="7908015" y="2852908"/>
            <a:ext cx="337090" cy="17954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grpSp>
        <p:nvGrpSpPr>
          <p:cNvPr id="62" name="Group 61">
            <a:extLst>
              <a:ext uri="{FF2B5EF4-FFF2-40B4-BE49-F238E27FC236}">
                <a16:creationId xmlns:a16="http://schemas.microsoft.com/office/drawing/2014/main" id="{2F657418-7800-4073-A580-1B535AF8F53B}"/>
              </a:ext>
            </a:extLst>
          </p:cNvPr>
          <p:cNvGrpSpPr/>
          <p:nvPr/>
        </p:nvGrpSpPr>
        <p:grpSpPr>
          <a:xfrm>
            <a:off x="7990298" y="3090431"/>
            <a:ext cx="2468311" cy="392415"/>
            <a:chOff x="8361788" y="2977570"/>
            <a:chExt cx="3291081" cy="523219"/>
          </a:xfrm>
        </p:grpSpPr>
        <p:sp>
          <p:nvSpPr>
            <p:cNvPr id="63" name="TextBox 62">
              <a:extLst>
                <a:ext uri="{FF2B5EF4-FFF2-40B4-BE49-F238E27FC236}">
                  <a16:creationId xmlns:a16="http://schemas.microsoft.com/office/drawing/2014/main" id="{11A4FD65-836C-4837-9C3E-45962BF8F43B}"/>
                </a:ext>
              </a:extLst>
            </p:cNvPr>
            <p:cNvSpPr txBox="1"/>
            <p:nvPr/>
          </p:nvSpPr>
          <p:spPr>
            <a:xfrm>
              <a:off x="8643717" y="2977570"/>
              <a:ext cx="3009152" cy="523219"/>
            </a:xfrm>
            <a:prstGeom prst="rect">
              <a:avLst/>
            </a:prstGeom>
            <a:noFill/>
          </p:spPr>
          <p:txBody>
            <a:bodyPr wrap="square" rtlCol="0">
              <a:spAutoFit/>
            </a:bodyPr>
            <a:lstStyle/>
            <a:p>
              <a:pPr defTabSz="342900" fontAlgn="base">
                <a:spcBef>
                  <a:spcPct val="0"/>
                </a:spcBef>
                <a:spcAft>
                  <a:spcPts val="675"/>
                </a:spcAft>
                <a:defRPr/>
              </a:pPr>
              <a:r>
                <a:rPr lang="en-US" sz="975" b="1" dirty="0">
                  <a:solidFill>
                    <a:prstClr val="black"/>
                  </a:solidFill>
                  <a:latin typeface="Century Gothic"/>
                </a:rPr>
                <a:t>Restripe</a:t>
              </a:r>
              <a:r>
                <a:rPr lang="en-US" sz="975" dirty="0">
                  <a:solidFill>
                    <a:prstClr val="black"/>
                  </a:solidFill>
                  <a:latin typeface="Century Gothic"/>
                </a:rPr>
                <a:t> 7</a:t>
              </a:r>
              <a:r>
                <a:rPr lang="en-US" sz="975" baseline="30000" dirty="0">
                  <a:solidFill>
                    <a:prstClr val="black"/>
                  </a:solidFill>
                  <a:latin typeface="Century Gothic"/>
                </a:rPr>
                <a:t>th</a:t>
              </a:r>
              <a:r>
                <a:rPr lang="en-US" sz="975" dirty="0">
                  <a:solidFill>
                    <a:prstClr val="black"/>
                  </a:solidFill>
                  <a:latin typeface="Century Gothic"/>
                </a:rPr>
                <a:t> St and improve intersections</a:t>
              </a:r>
            </a:p>
          </p:txBody>
        </p:sp>
        <p:sp>
          <p:nvSpPr>
            <p:cNvPr id="64" name="Oval 63">
              <a:extLst>
                <a:ext uri="{FF2B5EF4-FFF2-40B4-BE49-F238E27FC236}">
                  <a16:creationId xmlns:a16="http://schemas.microsoft.com/office/drawing/2014/main" id="{06B23D73-6E65-49AD-904E-D12D014D5C87}"/>
                </a:ext>
              </a:extLst>
            </p:cNvPr>
            <p:cNvSpPr/>
            <p:nvPr/>
          </p:nvSpPr>
          <p:spPr>
            <a:xfrm>
              <a:off x="8361788" y="3035375"/>
              <a:ext cx="261904" cy="240784"/>
            </a:xfrm>
            <a:prstGeom prst="ellipse">
              <a:avLst/>
            </a:prstGeom>
            <a:solidFill>
              <a:srgbClr val="0C4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4</a:t>
              </a:r>
            </a:p>
          </p:txBody>
        </p:sp>
      </p:grpSp>
      <p:grpSp>
        <p:nvGrpSpPr>
          <p:cNvPr id="65" name="Group 64">
            <a:extLst>
              <a:ext uri="{FF2B5EF4-FFF2-40B4-BE49-F238E27FC236}">
                <a16:creationId xmlns:a16="http://schemas.microsoft.com/office/drawing/2014/main" id="{016CD653-2C7C-4463-BB01-8335837C11EC}"/>
              </a:ext>
            </a:extLst>
          </p:cNvPr>
          <p:cNvGrpSpPr/>
          <p:nvPr/>
        </p:nvGrpSpPr>
        <p:grpSpPr>
          <a:xfrm>
            <a:off x="7990297" y="3474344"/>
            <a:ext cx="2561266" cy="542456"/>
            <a:chOff x="8361788" y="3489456"/>
            <a:chExt cx="3415021" cy="723275"/>
          </a:xfrm>
        </p:grpSpPr>
        <p:sp>
          <p:nvSpPr>
            <p:cNvPr id="66" name="TextBox 65">
              <a:extLst>
                <a:ext uri="{FF2B5EF4-FFF2-40B4-BE49-F238E27FC236}">
                  <a16:creationId xmlns:a16="http://schemas.microsoft.com/office/drawing/2014/main" id="{0E9C5ADD-6262-45B8-9511-C733A6E018A8}"/>
                </a:ext>
              </a:extLst>
            </p:cNvPr>
            <p:cNvSpPr txBox="1"/>
            <p:nvPr/>
          </p:nvSpPr>
          <p:spPr>
            <a:xfrm>
              <a:off x="8642020" y="3489456"/>
              <a:ext cx="3134789" cy="723275"/>
            </a:xfrm>
            <a:prstGeom prst="rect">
              <a:avLst/>
            </a:prstGeom>
            <a:noFill/>
          </p:spPr>
          <p:txBody>
            <a:bodyPr wrap="square" rtlCol="0">
              <a:spAutoFit/>
            </a:bodyPr>
            <a:lstStyle/>
            <a:p>
              <a:pPr defTabSz="342900" fontAlgn="base">
                <a:spcBef>
                  <a:spcPct val="0"/>
                </a:spcBef>
                <a:spcAft>
                  <a:spcPts val="675"/>
                </a:spcAft>
                <a:defRPr/>
              </a:pPr>
              <a:r>
                <a:rPr lang="en-US" sz="975" b="1" dirty="0">
                  <a:solidFill>
                    <a:prstClr val="black"/>
                  </a:solidFill>
                  <a:latin typeface="Century Gothic"/>
                </a:rPr>
                <a:t>Restripe</a:t>
              </a:r>
              <a:r>
                <a:rPr lang="en-US" sz="975" dirty="0">
                  <a:solidFill>
                    <a:prstClr val="black"/>
                  </a:solidFill>
                  <a:latin typeface="Century Gothic"/>
                </a:rPr>
                <a:t> Madison</a:t>
              </a:r>
              <a:br>
                <a:rPr lang="en-US" sz="975" dirty="0">
                  <a:solidFill>
                    <a:prstClr val="black"/>
                  </a:solidFill>
                  <a:latin typeface="Century Gothic"/>
                </a:rPr>
              </a:br>
              <a:r>
                <a:rPr lang="en-US" sz="975" dirty="0">
                  <a:solidFill>
                    <a:prstClr val="black"/>
                  </a:solidFill>
                  <a:latin typeface="Century Gothic"/>
                </a:rPr>
                <a:t>for 2-way travel between 4</a:t>
              </a:r>
              <a:r>
                <a:rPr lang="en-US" sz="975" baseline="30000" dirty="0">
                  <a:solidFill>
                    <a:prstClr val="black"/>
                  </a:solidFill>
                  <a:latin typeface="Century Gothic"/>
                </a:rPr>
                <a:t>th</a:t>
              </a:r>
              <a:r>
                <a:rPr lang="en-US" sz="975" dirty="0">
                  <a:solidFill>
                    <a:prstClr val="black"/>
                  </a:solidFill>
                  <a:latin typeface="Century Gothic"/>
                </a:rPr>
                <a:t> to 6</a:t>
              </a:r>
              <a:r>
                <a:rPr lang="en-US" sz="975" baseline="30000" dirty="0">
                  <a:solidFill>
                    <a:prstClr val="black"/>
                  </a:solidFill>
                  <a:latin typeface="Century Gothic"/>
                </a:rPr>
                <a:t>th</a:t>
              </a:r>
              <a:r>
                <a:rPr lang="en-US" sz="975" dirty="0">
                  <a:solidFill>
                    <a:prstClr val="black"/>
                  </a:solidFill>
                  <a:latin typeface="Century Gothic"/>
                </a:rPr>
                <a:t> St</a:t>
              </a:r>
            </a:p>
          </p:txBody>
        </p:sp>
        <p:sp>
          <p:nvSpPr>
            <p:cNvPr id="67" name="Oval 66">
              <a:extLst>
                <a:ext uri="{FF2B5EF4-FFF2-40B4-BE49-F238E27FC236}">
                  <a16:creationId xmlns:a16="http://schemas.microsoft.com/office/drawing/2014/main" id="{0F0BE97C-17EE-4D9E-90DA-166187487C8C}"/>
                </a:ext>
              </a:extLst>
            </p:cNvPr>
            <p:cNvSpPr/>
            <p:nvPr/>
          </p:nvSpPr>
          <p:spPr>
            <a:xfrm>
              <a:off x="8361788" y="3530392"/>
              <a:ext cx="261904" cy="256787"/>
            </a:xfrm>
            <a:prstGeom prst="ellipse">
              <a:avLst/>
            </a:prstGeom>
            <a:solidFill>
              <a:srgbClr val="006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5</a:t>
              </a:r>
            </a:p>
          </p:txBody>
        </p:sp>
      </p:grpSp>
      <p:grpSp>
        <p:nvGrpSpPr>
          <p:cNvPr id="68" name="Group 67">
            <a:extLst>
              <a:ext uri="{FF2B5EF4-FFF2-40B4-BE49-F238E27FC236}">
                <a16:creationId xmlns:a16="http://schemas.microsoft.com/office/drawing/2014/main" id="{F20D4479-8D67-4424-8E94-AC9FB21F19D1}"/>
              </a:ext>
            </a:extLst>
          </p:cNvPr>
          <p:cNvGrpSpPr/>
          <p:nvPr/>
        </p:nvGrpSpPr>
        <p:grpSpPr>
          <a:xfrm>
            <a:off x="7987119" y="4285609"/>
            <a:ext cx="2488256" cy="692497"/>
            <a:chOff x="8357550" y="4571143"/>
            <a:chExt cx="3317675" cy="923329"/>
          </a:xfrm>
        </p:grpSpPr>
        <p:sp>
          <p:nvSpPr>
            <p:cNvPr id="69" name="TextBox 68">
              <a:extLst>
                <a:ext uri="{FF2B5EF4-FFF2-40B4-BE49-F238E27FC236}">
                  <a16:creationId xmlns:a16="http://schemas.microsoft.com/office/drawing/2014/main" id="{F7D9BEC1-8414-4D9F-AA88-076627C2D983}"/>
                </a:ext>
              </a:extLst>
            </p:cNvPr>
            <p:cNvSpPr txBox="1"/>
            <p:nvPr/>
          </p:nvSpPr>
          <p:spPr>
            <a:xfrm>
              <a:off x="8623691" y="4571143"/>
              <a:ext cx="3051534" cy="923329"/>
            </a:xfrm>
            <a:prstGeom prst="rect">
              <a:avLst/>
            </a:prstGeom>
            <a:noFill/>
          </p:spPr>
          <p:txBody>
            <a:bodyPr wrap="square" rtlCol="0">
              <a:spAutoFit/>
            </a:bodyPr>
            <a:lstStyle/>
            <a:p>
              <a:pPr defTabSz="342900" fontAlgn="base">
                <a:spcBef>
                  <a:spcPct val="0"/>
                </a:spcBef>
                <a:spcAft>
                  <a:spcPts val="675"/>
                </a:spcAft>
                <a:defRPr/>
              </a:pPr>
              <a:r>
                <a:rPr lang="en-US" sz="975" b="1" dirty="0">
                  <a:solidFill>
                    <a:prstClr val="black"/>
                  </a:solidFill>
                  <a:latin typeface="Century Gothic"/>
                </a:rPr>
                <a:t>Restripe</a:t>
              </a:r>
              <a:r>
                <a:rPr lang="en-US" sz="975" dirty="0">
                  <a:solidFill>
                    <a:prstClr val="black"/>
                  </a:solidFill>
                  <a:latin typeface="Century Gothic"/>
                </a:rPr>
                <a:t> Oak St</a:t>
              </a:r>
              <a:br>
                <a:rPr lang="en-US" sz="975" dirty="0">
                  <a:solidFill>
                    <a:prstClr val="black"/>
                  </a:solidFill>
                  <a:latin typeface="Century Gothic"/>
                </a:rPr>
              </a:br>
              <a:r>
                <a:rPr lang="en-US" sz="975" dirty="0">
                  <a:solidFill>
                    <a:prstClr val="black"/>
                  </a:solidFill>
                  <a:latin typeface="Century Gothic"/>
                </a:rPr>
                <a:t>for multimodal access</a:t>
              </a:r>
              <a:br>
                <a:rPr lang="en-US" sz="975" dirty="0">
                  <a:solidFill>
                    <a:prstClr val="black"/>
                  </a:solidFill>
                  <a:latin typeface="Century Gothic"/>
                </a:rPr>
              </a:br>
              <a:r>
                <a:rPr lang="en-US" sz="975" dirty="0">
                  <a:solidFill>
                    <a:prstClr val="black"/>
                  </a:solidFill>
                  <a:latin typeface="Century Gothic"/>
                </a:rPr>
                <a:t>(2-way cycle track from 3</a:t>
              </a:r>
              <a:r>
                <a:rPr lang="en-US" sz="975" baseline="30000" dirty="0">
                  <a:solidFill>
                    <a:prstClr val="black"/>
                  </a:solidFill>
                  <a:latin typeface="Century Gothic"/>
                </a:rPr>
                <a:t>rd</a:t>
              </a:r>
              <a:r>
                <a:rPr lang="en-US" sz="975" dirty="0">
                  <a:solidFill>
                    <a:prstClr val="black"/>
                  </a:solidFill>
                  <a:latin typeface="Century Gothic"/>
                </a:rPr>
                <a:t> to 9</a:t>
              </a:r>
              <a:r>
                <a:rPr lang="en-US" sz="975" baseline="30000" dirty="0">
                  <a:solidFill>
                    <a:prstClr val="black"/>
                  </a:solidFill>
                  <a:latin typeface="Century Gothic"/>
                </a:rPr>
                <a:t>th</a:t>
              </a:r>
              <a:r>
                <a:rPr lang="en-US" sz="975" dirty="0">
                  <a:solidFill>
                    <a:prstClr val="black"/>
                  </a:solidFill>
                  <a:latin typeface="Century Gothic"/>
                </a:rPr>
                <a:t> St)</a:t>
              </a:r>
            </a:p>
          </p:txBody>
        </p:sp>
        <p:sp>
          <p:nvSpPr>
            <p:cNvPr id="70" name="Oval 69">
              <a:extLst>
                <a:ext uri="{FF2B5EF4-FFF2-40B4-BE49-F238E27FC236}">
                  <a16:creationId xmlns:a16="http://schemas.microsoft.com/office/drawing/2014/main" id="{8321BC5D-FBE0-4E29-A33B-93F40AF8054D}"/>
                </a:ext>
              </a:extLst>
            </p:cNvPr>
            <p:cNvSpPr/>
            <p:nvPr/>
          </p:nvSpPr>
          <p:spPr>
            <a:xfrm>
              <a:off x="8357550" y="4668939"/>
              <a:ext cx="261904" cy="25678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7</a:t>
              </a:r>
            </a:p>
          </p:txBody>
        </p:sp>
      </p:grpSp>
      <p:grpSp>
        <p:nvGrpSpPr>
          <p:cNvPr id="71" name="Group 70">
            <a:extLst>
              <a:ext uri="{FF2B5EF4-FFF2-40B4-BE49-F238E27FC236}">
                <a16:creationId xmlns:a16="http://schemas.microsoft.com/office/drawing/2014/main" id="{E9C4B5AB-681D-4B03-8061-DD089A72A6B7}"/>
              </a:ext>
            </a:extLst>
          </p:cNvPr>
          <p:cNvGrpSpPr/>
          <p:nvPr/>
        </p:nvGrpSpPr>
        <p:grpSpPr>
          <a:xfrm>
            <a:off x="7980443" y="3891428"/>
            <a:ext cx="2453927" cy="392415"/>
            <a:chOff x="8348649" y="4045564"/>
            <a:chExt cx="3271902" cy="523220"/>
          </a:xfrm>
        </p:grpSpPr>
        <p:sp>
          <p:nvSpPr>
            <p:cNvPr id="72" name="TextBox 71">
              <a:extLst>
                <a:ext uri="{FF2B5EF4-FFF2-40B4-BE49-F238E27FC236}">
                  <a16:creationId xmlns:a16="http://schemas.microsoft.com/office/drawing/2014/main" id="{63527333-26AB-4EB6-AE8A-C73FE3800E78}"/>
                </a:ext>
              </a:extLst>
            </p:cNvPr>
            <p:cNvSpPr txBox="1"/>
            <p:nvPr/>
          </p:nvSpPr>
          <p:spPr>
            <a:xfrm>
              <a:off x="8621424" y="4045564"/>
              <a:ext cx="2999127" cy="523220"/>
            </a:xfrm>
            <a:prstGeom prst="rect">
              <a:avLst/>
            </a:prstGeom>
            <a:noFill/>
          </p:spPr>
          <p:txBody>
            <a:bodyPr wrap="square" rtlCol="0">
              <a:spAutoFit/>
            </a:bodyPr>
            <a:lstStyle/>
            <a:p>
              <a:pPr defTabSz="342900" fontAlgn="base">
                <a:spcBef>
                  <a:spcPct val="0"/>
                </a:spcBef>
                <a:spcAft>
                  <a:spcPts val="675"/>
                </a:spcAft>
                <a:defRPr/>
              </a:pPr>
              <a:r>
                <a:rPr lang="en-US" sz="975" b="1" dirty="0">
                  <a:solidFill>
                    <a:prstClr val="black"/>
                  </a:solidFill>
                  <a:latin typeface="Century Gothic"/>
                </a:rPr>
                <a:t>Restripe</a:t>
              </a:r>
              <a:r>
                <a:rPr lang="en-US" sz="975" dirty="0">
                  <a:solidFill>
                    <a:prstClr val="black"/>
                  </a:solidFill>
                  <a:latin typeface="Century Gothic"/>
                </a:rPr>
                <a:t> Jackson for 1-way</a:t>
              </a:r>
              <a:br>
                <a:rPr lang="en-US" sz="975" dirty="0">
                  <a:solidFill>
                    <a:prstClr val="black"/>
                  </a:solidFill>
                  <a:latin typeface="Century Gothic"/>
                </a:rPr>
              </a:br>
              <a:r>
                <a:rPr lang="en-US" sz="975" dirty="0">
                  <a:solidFill>
                    <a:prstClr val="black"/>
                  </a:solidFill>
                  <a:latin typeface="Century Gothic"/>
                </a:rPr>
                <a:t>between 5</a:t>
              </a:r>
              <a:r>
                <a:rPr lang="en-US" sz="975" baseline="30000" dirty="0">
                  <a:solidFill>
                    <a:prstClr val="black"/>
                  </a:solidFill>
                  <a:latin typeface="Century Gothic"/>
                </a:rPr>
                <a:t>th</a:t>
              </a:r>
              <a:r>
                <a:rPr lang="en-US" sz="975" dirty="0">
                  <a:solidFill>
                    <a:prstClr val="black"/>
                  </a:solidFill>
                  <a:latin typeface="Century Gothic"/>
                </a:rPr>
                <a:t> to 6</a:t>
              </a:r>
              <a:r>
                <a:rPr lang="en-US" sz="975" baseline="30000" dirty="0">
                  <a:solidFill>
                    <a:prstClr val="black"/>
                  </a:solidFill>
                  <a:latin typeface="Century Gothic"/>
                </a:rPr>
                <a:t>th</a:t>
              </a:r>
              <a:endParaRPr lang="en-US" sz="975" dirty="0">
                <a:solidFill>
                  <a:prstClr val="black"/>
                </a:solidFill>
                <a:latin typeface="Century Gothic"/>
              </a:endParaRPr>
            </a:p>
          </p:txBody>
        </p:sp>
        <p:sp>
          <p:nvSpPr>
            <p:cNvPr id="73" name="Oval 72">
              <a:extLst>
                <a:ext uri="{FF2B5EF4-FFF2-40B4-BE49-F238E27FC236}">
                  <a16:creationId xmlns:a16="http://schemas.microsoft.com/office/drawing/2014/main" id="{5A02DCCD-A866-41B2-8F31-D6BE0C28467C}"/>
                </a:ext>
              </a:extLst>
            </p:cNvPr>
            <p:cNvSpPr/>
            <p:nvPr/>
          </p:nvSpPr>
          <p:spPr>
            <a:xfrm>
              <a:off x="8348649" y="4123771"/>
              <a:ext cx="261904" cy="25678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6</a:t>
              </a:r>
            </a:p>
          </p:txBody>
        </p:sp>
      </p:grpSp>
      <p:grpSp>
        <p:nvGrpSpPr>
          <p:cNvPr id="79" name="Group 78">
            <a:extLst>
              <a:ext uri="{FF2B5EF4-FFF2-40B4-BE49-F238E27FC236}">
                <a16:creationId xmlns:a16="http://schemas.microsoft.com/office/drawing/2014/main" id="{11E93883-2BCA-4FF1-98A1-FCA74FB4A2E9}"/>
              </a:ext>
            </a:extLst>
          </p:cNvPr>
          <p:cNvGrpSpPr/>
          <p:nvPr/>
        </p:nvGrpSpPr>
        <p:grpSpPr>
          <a:xfrm>
            <a:off x="1351007" y="1470179"/>
            <a:ext cx="6384964" cy="4187831"/>
            <a:chOff x="1524000" y="1470179"/>
            <a:chExt cx="6384964" cy="4187831"/>
          </a:xfrm>
        </p:grpSpPr>
        <p:pic>
          <p:nvPicPr>
            <p:cNvPr id="6" name="Picture 5" descr="A close up of a computer&#10;&#10;Description automatically generated">
              <a:extLst>
                <a:ext uri="{FF2B5EF4-FFF2-40B4-BE49-F238E27FC236}">
                  <a16:creationId xmlns:a16="http://schemas.microsoft.com/office/drawing/2014/main" id="{12458B27-FF0A-42A6-A4C7-F81ADA2E43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77292"/>
              <a:ext cx="6384964" cy="4155948"/>
            </a:xfrm>
            <a:prstGeom prst="rect">
              <a:avLst/>
            </a:prstGeom>
          </p:spPr>
        </p:pic>
        <p:sp>
          <p:nvSpPr>
            <p:cNvPr id="7" name="Rounded Rectangle 40">
              <a:extLst>
                <a:ext uri="{FF2B5EF4-FFF2-40B4-BE49-F238E27FC236}">
                  <a16:creationId xmlns:a16="http://schemas.microsoft.com/office/drawing/2014/main" id="{F7DE88B0-99F6-46B0-B4EA-3B7F5F84CC4D}"/>
                </a:ext>
              </a:extLst>
            </p:cNvPr>
            <p:cNvSpPr/>
            <p:nvPr/>
          </p:nvSpPr>
          <p:spPr>
            <a:xfrm>
              <a:off x="7011737" y="5027149"/>
              <a:ext cx="560478" cy="596348"/>
            </a:xfrm>
            <a:prstGeom prst="roundRect">
              <a:avLst/>
            </a:prstGeom>
            <a:solidFill>
              <a:srgbClr val="CFD2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sp>
          <p:nvSpPr>
            <p:cNvPr id="11" name="Freeform 34">
              <a:extLst>
                <a:ext uri="{FF2B5EF4-FFF2-40B4-BE49-F238E27FC236}">
                  <a16:creationId xmlns:a16="http://schemas.microsoft.com/office/drawing/2014/main" id="{129B70B9-3D05-4703-AA8D-F8C0D8F86490}"/>
                </a:ext>
              </a:extLst>
            </p:cNvPr>
            <p:cNvSpPr/>
            <p:nvPr/>
          </p:nvSpPr>
          <p:spPr>
            <a:xfrm>
              <a:off x="3925817" y="2400181"/>
              <a:ext cx="2597213" cy="225578"/>
            </a:xfrm>
            <a:custGeom>
              <a:avLst/>
              <a:gdLst>
                <a:gd name="connsiteX0" fmla="*/ 1935126 w 1945758"/>
                <a:gd name="connsiteY0" fmla="*/ 0 h 255181"/>
                <a:gd name="connsiteX1" fmla="*/ 0 w 1945758"/>
                <a:gd name="connsiteY1" fmla="*/ 0 h 255181"/>
                <a:gd name="connsiteX2" fmla="*/ 0 w 1945758"/>
                <a:gd name="connsiteY2" fmla="*/ 255181 h 255181"/>
                <a:gd name="connsiteX3" fmla="*/ 1945758 w 1945758"/>
                <a:gd name="connsiteY3" fmla="*/ 255181 h 255181"/>
                <a:gd name="connsiteX4" fmla="*/ 1935126 w 1945758"/>
                <a:gd name="connsiteY4" fmla="*/ 0 h 25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758" h="255181">
                  <a:moveTo>
                    <a:pt x="1935126" y="0"/>
                  </a:moveTo>
                  <a:lnTo>
                    <a:pt x="0" y="0"/>
                  </a:lnTo>
                  <a:lnTo>
                    <a:pt x="0" y="255181"/>
                  </a:lnTo>
                  <a:lnTo>
                    <a:pt x="1945758" y="255181"/>
                  </a:lnTo>
                  <a:lnTo>
                    <a:pt x="1935126" y="0"/>
                  </a:lnTo>
                  <a:close/>
                </a:path>
              </a:pathLst>
            </a:custGeom>
            <a:solidFill>
              <a:srgbClr val="0070C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12" name="Freeform 39">
              <a:extLst>
                <a:ext uri="{FF2B5EF4-FFF2-40B4-BE49-F238E27FC236}">
                  <a16:creationId xmlns:a16="http://schemas.microsoft.com/office/drawing/2014/main" id="{2D2DD301-F93C-4A4C-93EB-1F151CE2F905}"/>
                </a:ext>
              </a:extLst>
            </p:cNvPr>
            <p:cNvSpPr/>
            <p:nvPr/>
          </p:nvSpPr>
          <p:spPr>
            <a:xfrm>
              <a:off x="1755696" y="3208490"/>
              <a:ext cx="5456312" cy="250185"/>
            </a:xfrm>
            <a:custGeom>
              <a:avLst/>
              <a:gdLst>
                <a:gd name="connsiteX0" fmla="*/ 8709 w 5982789"/>
                <a:gd name="connsiteY0" fmla="*/ 27677 h 428271"/>
                <a:gd name="connsiteX1" fmla="*/ 4894218 w 5982789"/>
                <a:gd name="connsiteY1" fmla="*/ 10260 h 428271"/>
                <a:gd name="connsiteX2" fmla="*/ 5251269 w 5982789"/>
                <a:gd name="connsiteY2" fmla="*/ 1551 h 428271"/>
                <a:gd name="connsiteX3" fmla="*/ 5982789 w 5982789"/>
                <a:gd name="connsiteY3" fmla="*/ 219265 h 428271"/>
                <a:gd name="connsiteX4" fmla="*/ 5974080 w 5982789"/>
                <a:gd name="connsiteY4" fmla="*/ 428271 h 428271"/>
                <a:gd name="connsiteX5" fmla="*/ 5268686 w 5982789"/>
                <a:gd name="connsiteY5" fmla="*/ 175723 h 428271"/>
                <a:gd name="connsiteX6" fmla="*/ 0 w 5982789"/>
                <a:gd name="connsiteY6" fmla="*/ 149597 h 428271"/>
                <a:gd name="connsiteX0" fmla="*/ 8709 w 5982789"/>
                <a:gd name="connsiteY0" fmla="*/ 27677 h 428271"/>
                <a:gd name="connsiteX1" fmla="*/ 4894218 w 5982789"/>
                <a:gd name="connsiteY1" fmla="*/ 10260 h 428271"/>
                <a:gd name="connsiteX2" fmla="*/ 5251269 w 5982789"/>
                <a:gd name="connsiteY2" fmla="*/ 1551 h 428271"/>
                <a:gd name="connsiteX3" fmla="*/ 5982789 w 5982789"/>
                <a:gd name="connsiteY3" fmla="*/ 219265 h 428271"/>
                <a:gd name="connsiteX4" fmla="*/ 5974080 w 5982789"/>
                <a:gd name="connsiteY4" fmla="*/ 428271 h 428271"/>
                <a:gd name="connsiteX5" fmla="*/ 5268686 w 5982789"/>
                <a:gd name="connsiteY5" fmla="*/ 175723 h 428271"/>
                <a:gd name="connsiteX6" fmla="*/ 0 w 5982789"/>
                <a:gd name="connsiteY6" fmla="*/ 149597 h 428271"/>
                <a:gd name="connsiteX7" fmla="*/ 8709 w 5982789"/>
                <a:gd name="connsiteY7" fmla="*/ 27677 h 428271"/>
                <a:gd name="connsiteX0" fmla="*/ 0 w 5974080"/>
                <a:gd name="connsiteY0" fmla="*/ 27677 h 428271"/>
                <a:gd name="connsiteX1" fmla="*/ 4885509 w 5974080"/>
                <a:gd name="connsiteY1" fmla="*/ 10260 h 428271"/>
                <a:gd name="connsiteX2" fmla="*/ 5242560 w 5974080"/>
                <a:gd name="connsiteY2" fmla="*/ 1551 h 428271"/>
                <a:gd name="connsiteX3" fmla="*/ 5974080 w 5974080"/>
                <a:gd name="connsiteY3" fmla="*/ 219265 h 428271"/>
                <a:gd name="connsiteX4" fmla="*/ 5965371 w 5974080"/>
                <a:gd name="connsiteY4" fmla="*/ 428271 h 428271"/>
                <a:gd name="connsiteX5" fmla="*/ 5259977 w 5974080"/>
                <a:gd name="connsiteY5" fmla="*/ 175723 h 428271"/>
                <a:gd name="connsiteX6" fmla="*/ 10341 w 5974080"/>
                <a:gd name="connsiteY6" fmla="*/ 168647 h 428271"/>
                <a:gd name="connsiteX7" fmla="*/ 0 w 5974080"/>
                <a:gd name="connsiteY7" fmla="*/ 27677 h 428271"/>
                <a:gd name="connsiteX0" fmla="*/ 0 w 5974080"/>
                <a:gd name="connsiteY0" fmla="*/ 27677 h 428271"/>
                <a:gd name="connsiteX1" fmla="*/ 4885509 w 5974080"/>
                <a:gd name="connsiteY1" fmla="*/ 10260 h 428271"/>
                <a:gd name="connsiteX2" fmla="*/ 5242560 w 5974080"/>
                <a:gd name="connsiteY2" fmla="*/ 1551 h 428271"/>
                <a:gd name="connsiteX3" fmla="*/ 5974080 w 5974080"/>
                <a:gd name="connsiteY3" fmla="*/ 219265 h 428271"/>
                <a:gd name="connsiteX4" fmla="*/ 5965371 w 5974080"/>
                <a:gd name="connsiteY4" fmla="*/ 428271 h 428271"/>
                <a:gd name="connsiteX5" fmla="*/ 5259977 w 5974080"/>
                <a:gd name="connsiteY5" fmla="*/ 175723 h 428271"/>
                <a:gd name="connsiteX6" fmla="*/ 3392804 w 5974080"/>
                <a:gd name="connsiteY6" fmla="*/ 168919 h 428271"/>
                <a:gd name="connsiteX7" fmla="*/ 10341 w 5974080"/>
                <a:gd name="connsiteY7" fmla="*/ 168647 h 428271"/>
                <a:gd name="connsiteX8" fmla="*/ 0 w 5974080"/>
                <a:gd name="connsiteY8" fmla="*/ 27677 h 428271"/>
                <a:gd name="connsiteX0" fmla="*/ 0 w 5974080"/>
                <a:gd name="connsiteY0" fmla="*/ 27677 h 428271"/>
                <a:gd name="connsiteX1" fmla="*/ 3383279 w 5974080"/>
                <a:gd name="connsiteY1" fmla="*/ 16519 h 428271"/>
                <a:gd name="connsiteX2" fmla="*/ 4885509 w 5974080"/>
                <a:gd name="connsiteY2" fmla="*/ 10260 h 428271"/>
                <a:gd name="connsiteX3" fmla="*/ 5242560 w 5974080"/>
                <a:gd name="connsiteY3" fmla="*/ 1551 h 428271"/>
                <a:gd name="connsiteX4" fmla="*/ 5974080 w 5974080"/>
                <a:gd name="connsiteY4" fmla="*/ 219265 h 428271"/>
                <a:gd name="connsiteX5" fmla="*/ 5965371 w 5974080"/>
                <a:gd name="connsiteY5" fmla="*/ 428271 h 428271"/>
                <a:gd name="connsiteX6" fmla="*/ 5259977 w 5974080"/>
                <a:gd name="connsiteY6" fmla="*/ 175723 h 428271"/>
                <a:gd name="connsiteX7" fmla="*/ 3392804 w 5974080"/>
                <a:gd name="connsiteY7" fmla="*/ 168919 h 428271"/>
                <a:gd name="connsiteX8" fmla="*/ 10341 w 5974080"/>
                <a:gd name="connsiteY8" fmla="*/ 168647 h 428271"/>
                <a:gd name="connsiteX9" fmla="*/ 0 w 5974080"/>
                <a:gd name="connsiteY9" fmla="*/ 27677 h 428271"/>
                <a:gd name="connsiteX0" fmla="*/ 0 w 5974080"/>
                <a:gd name="connsiteY0" fmla="*/ 26126 h 426720"/>
                <a:gd name="connsiteX1" fmla="*/ 3383279 w 5974080"/>
                <a:gd name="connsiteY1" fmla="*/ 14968 h 426720"/>
                <a:gd name="connsiteX2" fmla="*/ 5242560 w 5974080"/>
                <a:gd name="connsiteY2" fmla="*/ 0 h 426720"/>
                <a:gd name="connsiteX3" fmla="*/ 5974080 w 5974080"/>
                <a:gd name="connsiteY3" fmla="*/ 217714 h 426720"/>
                <a:gd name="connsiteX4" fmla="*/ 5965371 w 5974080"/>
                <a:gd name="connsiteY4" fmla="*/ 426720 h 426720"/>
                <a:gd name="connsiteX5" fmla="*/ 5259977 w 5974080"/>
                <a:gd name="connsiteY5" fmla="*/ 174172 h 426720"/>
                <a:gd name="connsiteX6" fmla="*/ 3392804 w 5974080"/>
                <a:gd name="connsiteY6" fmla="*/ 167368 h 426720"/>
                <a:gd name="connsiteX7" fmla="*/ 10341 w 5974080"/>
                <a:gd name="connsiteY7" fmla="*/ 167096 h 426720"/>
                <a:gd name="connsiteX8" fmla="*/ 0 w 5974080"/>
                <a:gd name="connsiteY8" fmla="*/ 26126 h 426720"/>
                <a:gd name="connsiteX0" fmla="*/ 0 w 5974080"/>
                <a:gd name="connsiteY0" fmla="*/ 11158 h 411752"/>
                <a:gd name="connsiteX1" fmla="*/ 3383279 w 5974080"/>
                <a:gd name="connsiteY1" fmla="*/ 0 h 411752"/>
                <a:gd name="connsiteX2" fmla="*/ 5974080 w 5974080"/>
                <a:gd name="connsiteY2" fmla="*/ 202746 h 411752"/>
                <a:gd name="connsiteX3" fmla="*/ 5965371 w 5974080"/>
                <a:gd name="connsiteY3" fmla="*/ 411752 h 411752"/>
                <a:gd name="connsiteX4" fmla="*/ 5259977 w 5974080"/>
                <a:gd name="connsiteY4" fmla="*/ 159204 h 411752"/>
                <a:gd name="connsiteX5" fmla="*/ 3392804 w 5974080"/>
                <a:gd name="connsiteY5" fmla="*/ 152400 h 411752"/>
                <a:gd name="connsiteX6" fmla="*/ 10341 w 5974080"/>
                <a:gd name="connsiteY6" fmla="*/ 152128 h 411752"/>
                <a:gd name="connsiteX7" fmla="*/ 0 w 5974080"/>
                <a:gd name="connsiteY7" fmla="*/ 11158 h 411752"/>
                <a:gd name="connsiteX0" fmla="*/ 0 w 5974080"/>
                <a:gd name="connsiteY0" fmla="*/ 11158 h 411752"/>
                <a:gd name="connsiteX1" fmla="*/ 3383279 w 5974080"/>
                <a:gd name="connsiteY1" fmla="*/ 0 h 411752"/>
                <a:gd name="connsiteX2" fmla="*/ 5974080 w 5974080"/>
                <a:gd name="connsiteY2" fmla="*/ 202746 h 411752"/>
                <a:gd name="connsiteX3" fmla="*/ 5965371 w 5974080"/>
                <a:gd name="connsiteY3" fmla="*/ 411752 h 411752"/>
                <a:gd name="connsiteX4" fmla="*/ 3392804 w 5974080"/>
                <a:gd name="connsiteY4" fmla="*/ 152400 h 411752"/>
                <a:gd name="connsiteX5" fmla="*/ 10341 w 5974080"/>
                <a:gd name="connsiteY5" fmla="*/ 152128 h 411752"/>
                <a:gd name="connsiteX6" fmla="*/ 0 w 5974080"/>
                <a:gd name="connsiteY6" fmla="*/ 11158 h 411752"/>
                <a:gd name="connsiteX0" fmla="*/ 0 w 5974080"/>
                <a:gd name="connsiteY0" fmla="*/ 14291 h 414885"/>
                <a:gd name="connsiteX1" fmla="*/ 3383279 w 5974080"/>
                <a:gd name="connsiteY1" fmla="*/ 3133 h 414885"/>
                <a:gd name="connsiteX2" fmla="*/ 5974080 w 5974080"/>
                <a:gd name="connsiteY2" fmla="*/ 205879 h 414885"/>
                <a:gd name="connsiteX3" fmla="*/ 5965371 w 5974080"/>
                <a:gd name="connsiteY3" fmla="*/ 414885 h 414885"/>
                <a:gd name="connsiteX4" fmla="*/ 3392804 w 5974080"/>
                <a:gd name="connsiteY4" fmla="*/ 155533 h 414885"/>
                <a:gd name="connsiteX5" fmla="*/ 10341 w 5974080"/>
                <a:gd name="connsiteY5" fmla="*/ 155261 h 414885"/>
                <a:gd name="connsiteX6" fmla="*/ 0 w 5974080"/>
                <a:gd name="connsiteY6" fmla="*/ 14291 h 414885"/>
                <a:gd name="connsiteX0" fmla="*/ 0 w 5974080"/>
                <a:gd name="connsiteY0" fmla="*/ 16287 h 416881"/>
                <a:gd name="connsiteX1" fmla="*/ 3383279 w 5974080"/>
                <a:gd name="connsiteY1" fmla="*/ 5129 h 416881"/>
                <a:gd name="connsiteX2" fmla="*/ 5974080 w 5974080"/>
                <a:gd name="connsiteY2" fmla="*/ 207875 h 416881"/>
                <a:gd name="connsiteX3" fmla="*/ 5965371 w 5974080"/>
                <a:gd name="connsiteY3" fmla="*/ 416881 h 416881"/>
                <a:gd name="connsiteX4" fmla="*/ 3392804 w 5974080"/>
                <a:gd name="connsiteY4" fmla="*/ 157529 h 416881"/>
                <a:gd name="connsiteX5" fmla="*/ 10341 w 5974080"/>
                <a:gd name="connsiteY5" fmla="*/ 157257 h 416881"/>
                <a:gd name="connsiteX6" fmla="*/ 0 w 5974080"/>
                <a:gd name="connsiteY6" fmla="*/ 16287 h 416881"/>
                <a:gd name="connsiteX0" fmla="*/ 0 w 5974080"/>
                <a:gd name="connsiteY0" fmla="*/ 16287 h 416881"/>
                <a:gd name="connsiteX1" fmla="*/ 3383279 w 5974080"/>
                <a:gd name="connsiteY1" fmla="*/ 5129 h 416881"/>
                <a:gd name="connsiteX2" fmla="*/ 5974080 w 5974080"/>
                <a:gd name="connsiteY2" fmla="*/ 207875 h 416881"/>
                <a:gd name="connsiteX3" fmla="*/ 5965371 w 5974080"/>
                <a:gd name="connsiteY3" fmla="*/ 416881 h 416881"/>
                <a:gd name="connsiteX4" fmla="*/ 3392804 w 5974080"/>
                <a:gd name="connsiteY4" fmla="*/ 157529 h 416881"/>
                <a:gd name="connsiteX5" fmla="*/ 10341 w 5974080"/>
                <a:gd name="connsiteY5" fmla="*/ 157257 h 416881"/>
                <a:gd name="connsiteX6" fmla="*/ 0 w 5974080"/>
                <a:gd name="connsiteY6" fmla="*/ 16287 h 416881"/>
                <a:gd name="connsiteX0" fmla="*/ 0 w 5974080"/>
                <a:gd name="connsiteY0" fmla="*/ 16287 h 416881"/>
                <a:gd name="connsiteX1" fmla="*/ 3383279 w 5974080"/>
                <a:gd name="connsiteY1" fmla="*/ 5129 h 416881"/>
                <a:gd name="connsiteX2" fmla="*/ 5974080 w 5974080"/>
                <a:gd name="connsiteY2" fmla="*/ 207875 h 416881"/>
                <a:gd name="connsiteX3" fmla="*/ 5965371 w 5974080"/>
                <a:gd name="connsiteY3" fmla="*/ 416881 h 416881"/>
                <a:gd name="connsiteX4" fmla="*/ 3392804 w 5974080"/>
                <a:gd name="connsiteY4" fmla="*/ 157529 h 416881"/>
                <a:gd name="connsiteX5" fmla="*/ 10341 w 5974080"/>
                <a:gd name="connsiteY5" fmla="*/ 157257 h 416881"/>
                <a:gd name="connsiteX6" fmla="*/ 0 w 5974080"/>
                <a:gd name="connsiteY6" fmla="*/ 16287 h 41688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74896"/>
                <a:gd name="connsiteY0" fmla="*/ 16287 h 397831"/>
                <a:gd name="connsiteX1" fmla="*/ 3383279 w 5974896"/>
                <a:gd name="connsiteY1" fmla="*/ 5129 h 397831"/>
                <a:gd name="connsiteX2" fmla="*/ 5974080 w 5974896"/>
                <a:gd name="connsiteY2" fmla="*/ 207875 h 397831"/>
                <a:gd name="connsiteX3" fmla="*/ 5974896 w 5974896"/>
                <a:gd name="connsiteY3" fmla="*/ 397831 h 397831"/>
                <a:gd name="connsiteX4" fmla="*/ 3392804 w 5974896"/>
                <a:gd name="connsiteY4" fmla="*/ 157529 h 397831"/>
                <a:gd name="connsiteX5" fmla="*/ 10341 w 5974896"/>
                <a:gd name="connsiteY5" fmla="*/ 157257 h 397831"/>
                <a:gd name="connsiteX6" fmla="*/ 0 w 5974896"/>
                <a:gd name="connsiteY6" fmla="*/ 16287 h 397831"/>
                <a:gd name="connsiteX0" fmla="*/ 0 w 5997148"/>
                <a:gd name="connsiteY0" fmla="*/ 92033 h 473577"/>
                <a:gd name="connsiteX1" fmla="*/ 3383279 w 5997148"/>
                <a:gd name="connsiteY1" fmla="*/ 80875 h 473577"/>
                <a:gd name="connsiteX2" fmla="*/ 5997146 w 5997148"/>
                <a:gd name="connsiteY2" fmla="*/ 66314 h 473577"/>
                <a:gd name="connsiteX3" fmla="*/ 5974896 w 5997148"/>
                <a:gd name="connsiteY3" fmla="*/ 473577 h 473577"/>
                <a:gd name="connsiteX4" fmla="*/ 3392804 w 5997148"/>
                <a:gd name="connsiteY4" fmla="*/ 233275 h 473577"/>
                <a:gd name="connsiteX5" fmla="*/ 10341 w 5997148"/>
                <a:gd name="connsiteY5" fmla="*/ 233003 h 473577"/>
                <a:gd name="connsiteX6" fmla="*/ 0 w 5997148"/>
                <a:gd name="connsiteY6" fmla="*/ 92033 h 473577"/>
                <a:gd name="connsiteX0" fmla="*/ 0 w 5997149"/>
                <a:gd name="connsiteY0" fmla="*/ 92033 h 341640"/>
                <a:gd name="connsiteX1" fmla="*/ 3383279 w 5997149"/>
                <a:gd name="connsiteY1" fmla="*/ 80875 h 341640"/>
                <a:gd name="connsiteX2" fmla="*/ 5997146 w 5997149"/>
                <a:gd name="connsiteY2" fmla="*/ 66314 h 341640"/>
                <a:gd name="connsiteX3" fmla="*/ 5982584 w 5997149"/>
                <a:gd name="connsiteY3" fmla="*/ 341640 h 341640"/>
                <a:gd name="connsiteX4" fmla="*/ 3392804 w 5997149"/>
                <a:gd name="connsiteY4" fmla="*/ 233275 h 341640"/>
                <a:gd name="connsiteX5" fmla="*/ 10341 w 5997149"/>
                <a:gd name="connsiteY5" fmla="*/ 233003 h 341640"/>
                <a:gd name="connsiteX6" fmla="*/ 0 w 5997149"/>
                <a:gd name="connsiteY6" fmla="*/ 92033 h 341640"/>
                <a:gd name="connsiteX0" fmla="*/ 0 w 5997149"/>
                <a:gd name="connsiteY0" fmla="*/ 92033 h 341640"/>
                <a:gd name="connsiteX1" fmla="*/ 3383279 w 5997149"/>
                <a:gd name="connsiteY1" fmla="*/ 80875 h 341640"/>
                <a:gd name="connsiteX2" fmla="*/ 5997146 w 5997149"/>
                <a:gd name="connsiteY2" fmla="*/ 66314 h 341640"/>
                <a:gd name="connsiteX3" fmla="*/ 5982584 w 5997149"/>
                <a:gd name="connsiteY3" fmla="*/ 341640 h 341640"/>
                <a:gd name="connsiteX4" fmla="*/ 3392804 w 5997149"/>
                <a:gd name="connsiteY4" fmla="*/ 233275 h 341640"/>
                <a:gd name="connsiteX5" fmla="*/ 10341 w 5997149"/>
                <a:gd name="connsiteY5" fmla="*/ 233003 h 341640"/>
                <a:gd name="connsiteX6" fmla="*/ 0 w 5997149"/>
                <a:gd name="connsiteY6" fmla="*/ 92033 h 341640"/>
                <a:gd name="connsiteX0" fmla="*/ 0 w 5997149"/>
                <a:gd name="connsiteY0" fmla="*/ 33688 h 283295"/>
                <a:gd name="connsiteX1" fmla="*/ 3383279 w 5997149"/>
                <a:gd name="connsiteY1" fmla="*/ 22530 h 283295"/>
                <a:gd name="connsiteX2" fmla="*/ 5997146 w 5997149"/>
                <a:gd name="connsiteY2" fmla="*/ 7969 h 283295"/>
                <a:gd name="connsiteX3" fmla="*/ 5982584 w 5997149"/>
                <a:gd name="connsiteY3" fmla="*/ 283295 h 283295"/>
                <a:gd name="connsiteX4" fmla="*/ 3392804 w 5997149"/>
                <a:gd name="connsiteY4" fmla="*/ 174930 h 283295"/>
                <a:gd name="connsiteX5" fmla="*/ 10341 w 5997149"/>
                <a:gd name="connsiteY5" fmla="*/ 174658 h 283295"/>
                <a:gd name="connsiteX6" fmla="*/ 0 w 5997149"/>
                <a:gd name="connsiteY6" fmla="*/ 33688 h 283295"/>
                <a:gd name="connsiteX0" fmla="*/ 0 w 5997147"/>
                <a:gd name="connsiteY0" fmla="*/ 33688 h 244490"/>
                <a:gd name="connsiteX1" fmla="*/ 3383279 w 5997147"/>
                <a:gd name="connsiteY1" fmla="*/ 22530 h 244490"/>
                <a:gd name="connsiteX2" fmla="*/ 5997146 w 5997147"/>
                <a:gd name="connsiteY2" fmla="*/ 7969 h 244490"/>
                <a:gd name="connsiteX3" fmla="*/ 5944143 w 5997147"/>
                <a:gd name="connsiteY3" fmla="*/ 244490 h 244490"/>
                <a:gd name="connsiteX4" fmla="*/ 3392804 w 5997147"/>
                <a:gd name="connsiteY4" fmla="*/ 174930 h 244490"/>
                <a:gd name="connsiteX5" fmla="*/ 10341 w 5997147"/>
                <a:gd name="connsiteY5" fmla="*/ 174658 h 244490"/>
                <a:gd name="connsiteX6" fmla="*/ 0 w 5997147"/>
                <a:gd name="connsiteY6" fmla="*/ 33688 h 244490"/>
                <a:gd name="connsiteX0" fmla="*/ 0 w 6001756"/>
                <a:gd name="connsiteY0" fmla="*/ 33688 h 272002"/>
                <a:gd name="connsiteX1" fmla="*/ 3383279 w 6001756"/>
                <a:gd name="connsiteY1" fmla="*/ 22530 h 272002"/>
                <a:gd name="connsiteX2" fmla="*/ 5997146 w 6001756"/>
                <a:gd name="connsiteY2" fmla="*/ 7969 h 272002"/>
                <a:gd name="connsiteX3" fmla="*/ 6001756 w 6001756"/>
                <a:gd name="connsiteY3" fmla="*/ 272002 h 272002"/>
                <a:gd name="connsiteX4" fmla="*/ 3392804 w 6001756"/>
                <a:gd name="connsiteY4" fmla="*/ 174930 h 272002"/>
                <a:gd name="connsiteX5" fmla="*/ 10341 w 6001756"/>
                <a:gd name="connsiteY5" fmla="*/ 174658 h 272002"/>
                <a:gd name="connsiteX6" fmla="*/ 0 w 6001756"/>
                <a:gd name="connsiteY6" fmla="*/ 33688 h 27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756" h="272002">
                  <a:moveTo>
                    <a:pt x="0" y="33688"/>
                  </a:moveTo>
                  <a:lnTo>
                    <a:pt x="3383279" y="22530"/>
                  </a:lnTo>
                  <a:cubicBezTo>
                    <a:pt x="4866004" y="-5138"/>
                    <a:pt x="5071356" y="-3877"/>
                    <a:pt x="5997146" y="7969"/>
                  </a:cubicBezTo>
                  <a:cubicBezTo>
                    <a:pt x="5997418" y="71288"/>
                    <a:pt x="6001484" y="208683"/>
                    <a:pt x="6001756" y="272002"/>
                  </a:cubicBezTo>
                  <a:cubicBezTo>
                    <a:pt x="5115659" y="119581"/>
                    <a:pt x="4574176" y="175656"/>
                    <a:pt x="3392804" y="174930"/>
                  </a:cubicBezTo>
                  <a:lnTo>
                    <a:pt x="10341" y="174658"/>
                  </a:lnTo>
                  <a:lnTo>
                    <a:pt x="0" y="33688"/>
                  </a:lnTo>
                  <a:close/>
                </a:path>
              </a:pathLst>
            </a:custGeom>
            <a:solidFill>
              <a:srgbClr val="A32632">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13" name="Oval 12">
              <a:extLst>
                <a:ext uri="{FF2B5EF4-FFF2-40B4-BE49-F238E27FC236}">
                  <a16:creationId xmlns:a16="http://schemas.microsoft.com/office/drawing/2014/main" id="{5021E940-8EF9-41EE-8911-2FEC9D00A885}"/>
                </a:ext>
              </a:extLst>
            </p:cNvPr>
            <p:cNvSpPr/>
            <p:nvPr/>
          </p:nvSpPr>
          <p:spPr>
            <a:xfrm>
              <a:off x="2185170" y="3048540"/>
              <a:ext cx="574540" cy="574540"/>
            </a:xfrm>
            <a:prstGeom prst="ellipse">
              <a:avLst/>
            </a:prstGeom>
            <a:solidFill>
              <a:srgbClr val="D2812E">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14" name="Oval 13">
              <a:extLst>
                <a:ext uri="{FF2B5EF4-FFF2-40B4-BE49-F238E27FC236}">
                  <a16:creationId xmlns:a16="http://schemas.microsoft.com/office/drawing/2014/main" id="{E823E8B2-C582-4930-8A85-5A1AFB88081D}"/>
                </a:ext>
              </a:extLst>
            </p:cNvPr>
            <p:cNvSpPr/>
            <p:nvPr/>
          </p:nvSpPr>
          <p:spPr>
            <a:xfrm>
              <a:off x="2376141" y="3402749"/>
              <a:ext cx="192599" cy="192599"/>
            </a:xfrm>
            <a:prstGeom prst="ellipse">
              <a:avLst/>
            </a:prstGeom>
            <a:solidFill>
              <a:srgbClr val="D281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8</a:t>
              </a:r>
            </a:p>
          </p:txBody>
        </p:sp>
        <p:sp>
          <p:nvSpPr>
            <p:cNvPr id="15" name="Oval 14">
              <a:extLst>
                <a:ext uri="{FF2B5EF4-FFF2-40B4-BE49-F238E27FC236}">
                  <a16:creationId xmlns:a16="http://schemas.microsoft.com/office/drawing/2014/main" id="{771BDFA7-6541-432D-9CBC-05389455FA5A}"/>
                </a:ext>
              </a:extLst>
            </p:cNvPr>
            <p:cNvSpPr/>
            <p:nvPr/>
          </p:nvSpPr>
          <p:spPr>
            <a:xfrm>
              <a:off x="2169700" y="4103433"/>
              <a:ext cx="574540" cy="574540"/>
            </a:xfrm>
            <a:prstGeom prst="ellipse">
              <a:avLst/>
            </a:prstGeom>
            <a:solidFill>
              <a:srgbClr val="D2812E">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16" name="Oval 15">
              <a:extLst>
                <a:ext uri="{FF2B5EF4-FFF2-40B4-BE49-F238E27FC236}">
                  <a16:creationId xmlns:a16="http://schemas.microsoft.com/office/drawing/2014/main" id="{D40DB0E8-8822-4877-A7CC-666A0019CC77}"/>
                </a:ext>
              </a:extLst>
            </p:cNvPr>
            <p:cNvSpPr/>
            <p:nvPr/>
          </p:nvSpPr>
          <p:spPr>
            <a:xfrm>
              <a:off x="2360672" y="4139570"/>
              <a:ext cx="192599" cy="192599"/>
            </a:xfrm>
            <a:prstGeom prst="ellipse">
              <a:avLst/>
            </a:prstGeom>
            <a:solidFill>
              <a:srgbClr val="D281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8</a:t>
              </a:r>
            </a:p>
          </p:txBody>
        </p:sp>
        <p:pic>
          <p:nvPicPr>
            <p:cNvPr id="17" name="Picture 16">
              <a:extLst>
                <a:ext uri="{FF2B5EF4-FFF2-40B4-BE49-F238E27FC236}">
                  <a16:creationId xmlns:a16="http://schemas.microsoft.com/office/drawing/2014/main" id="{2109F02D-493C-4111-A258-C11E1BD696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043275">
              <a:off x="6069290" y="1569909"/>
              <a:ext cx="371395" cy="376653"/>
            </a:xfrm>
            <a:prstGeom prst="rect">
              <a:avLst/>
            </a:prstGeom>
          </p:spPr>
        </p:pic>
        <p:sp>
          <p:nvSpPr>
            <p:cNvPr id="18" name="Freeform: Shape 17">
              <a:extLst>
                <a:ext uri="{FF2B5EF4-FFF2-40B4-BE49-F238E27FC236}">
                  <a16:creationId xmlns:a16="http://schemas.microsoft.com/office/drawing/2014/main" id="{D483FB1C-89CA-4F90-910A-06C32AAD349E}"/>
                </a:ext>
              </a:extLst>
            </p:cNvPr>
            <p:cNvSpPr/>
            <p:nvPr/>
          </p:nvSpPr>
          <p:spPr>
            <a:xfrm>
              <a:off x="7311322" y="3429723"/>
              <a:ext cx="542925" cy="142875"/>
            </a:xfrm>
            <a:custGeom>
              <a:avLst/>
              <a:gdLst>
                <a:gd name="connsiteX0" fmla="*/ 0 w 723900"/>
                <a:gd name="connsiteY0" fmla="*/ 76200 h 190500"/>
                <a:gd name="connsiteX1" fmla="*/ 19050 w 723900"/>
                <a:gd name="connsiteY1" fmla="*/ 0 h 190500"/>
                <a:gd name="connsiteX2" fmla="*/ 723900 w 723900"/>
                <a:gd name="connsiteY2" fmla="*/ 190500 h 190500"/>
                <a:gd name="connsiteX3" fmla="*/ 387350 w 723900"/>
                <a:gd name="connsiteY3" fmla="*/ 190500 h 190500"/>
                <a:gd name="connsiteX4" fmla="*/ 0 w 723900"/>
                <a:gd name="connsiteY4" fmla="*/ 7620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190500">
                  <a:moveTo>
                    <a:pt x="0" y="76200"/>
                  </a:moveTo>
                  <a:lnTo>
                    <a:pt x="19050" y="0"/>
                  </a:lnTo>
                  <a:lnTo>
                    <a:pt x="723900" y="190500"/>
                  </a:lnTo>
                  <a:lnTo>
                    <a:pt x="387350" y="190500"/>
                  </a:lnTo>
                  <a:lnTo>
                    <a:pt x="0" y="76200"/>
                  </a:lnTo>
                  <a:close/>
                </a:path>
              </a:pathLst>
            </a:custGeom>
            <a:solidFill>
              <a:schemeClr val="accent2">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29" name="Freeform: Shape 28">
              <a:extLst>
                <a:ext uri="{FF2B5EF4-FFF2-40B4-BE49-F238E27FC236}">
                  <a16:creationId xmlns:a16="http://schemas.microsoft.com/office/drawing/2014/main" id="{90271DC3-FF20-4262-BD1E-A0D5B6A48416}"/>
                </a:ext>
              </a:extLst>
            </p:cNvPr>
            <p:cNvSpPr/>
            <p:nvPr/>
          </p:nvSpPr>
          <p:spPr>
            <a:xfrm>
              <a:off x="2619650" y="4200097"/>
              <a:ext cx="785813" cy="209550"/>
            </a:xfrm>
            <a:custGeom>
              <a:avLst/>
              <a:gdLst>
                <a:gd name="connsiteX0" fmla="*/ 0 w 1047750"/>
                <a:gd name="connsiteY0" fmla="*/ 165100 h 279400"/>
                <a:gd name="connsiteX1" fmla="*/ 203200 w 1047750"/>
                <a:gd name="connsiteY1" fmla="*/ 279400 h 279400"/>
                <a:gd name="connsiteX2" fmla="*/ 527050 w 1047750"/>
                <a:gd name="connsiteY2" fmla="*/ 133350 h 279400"/>
                <a:gd name="connsiteX3" fmla="*/ 1047750 w 1047750"/>
                <a:gd name="connsiteY3" fmla="*/ 69850 h 279400"/>
                <a:gd name="connsiteX4" fmla="*/ 1035050 w 1047750"/>
                <a:gd name="connsiteY4" fmla="*/ 0 h 279400"/>
                <a:gd name="connsiteX5" fmla="*/ 431800 w 1047750"/>
                <a:gd name="connsiteY5" fmla="*/ 19050 h 279400"/>
                <a:gd name="connsiteX6" fmla="*/ 50800 w 1047750"/>
                <a:gd name="connsiteY6" fmla="*/ 184150 h 279400"/>
                <a:gd name="connsiteX7" fmla="*/ 0 w 1047750"/>
                <a:gd name="connsiteY7" fmla="*/ 165100 h 279400"/>
                <a:gd name="connsiteX0" fmla="*/ 0 w 1047750"/>
                <a:gd name="connsiteY0" fmla="*/ 165100 h 279400"/>
                <a:gd name="connsiteX1" fmla="*/ 203200 w 1047750"/>
                <a:gd name="connsiteY1" fmla="*/ 279400 h 279400"/>
                <a:gd name="connsiteX2" fmla="*/ 527050 w 1047750"/>
                <a:gd name="connsiteY2" fmla="*/ 133350 h 279400"/>
                <a:gd name="connsiteX3" fmla="*/ 1047750 w 1047750"/>
                <a:gd name="connsiteY3" fmla="*/ 69850 h 279400"/>
                <a:gd name="connsiteX4" fmla="*/ 1035050 w 1047750"/>
                <a:gd name="connsiteY4" fmla="*/ 0 h 279400"/>
                <a:gd name="connsiteX5" fmla="*/ 431800 w 1047750"/>
                <a:gd name="connsiteY5" fmla="*/ 19050 h 279400"/>
                <a:gd name="connsiteX6" fmla="*/ 114300 w 1047750"/>
                <a:gd name="connsiteY6" fmla="*/ 114300 h 279400"/>
                <a:gd name="connsiteX7" fmla="*/ 0 w 1047750"/>
                <a:gd name="connsiteY7" fmla="*/ 165100 h 279400"/>
                <a:gd name="connsiteX0" fmla="*/ 0 w 1047750"/>
                <a:gd name="connsiteY0" fmla="*/ 165100 h 279400"/>
                <a:gd name="connsiteX1" fmla="*/ 203200 w 1047750"/>
                <a:gd name="connsiteY1" fmla="*/ 279400 h 279400"/>
                <a:gd name="connsiteX2" fmla="*/ 527050 w 1047750"/>
                <a:gd name="connsiteY2" fmla="*/ 133350 h 279400"/>
                <a:gd name="connsiteX3" fmla="*/ 1047750 w 1047750"/>
                <a:gd name="connsiteY3" fmla="*/ 69850 h 279400"/>
                <a:gd name="connsiteX4" fmla="*/ 1035050 w 1047750"/>
                <a:gd name="connsiteY4" fmla="*/ 0 h 279400"/>
                <a:gd name="connsiteX5" fmla="*/ 517525 w 1047750"/>
                <a:gd name="connsiteY5" fmla="*/ 15875 h 279400"/>
                <a:gd name="connsiteX6" fmla="*/ 114300 w 1047750"/>
                <a:gd name="connsiteY6" fmla="*/ 114300 h 279400"/>
                <a:gd name="connsiteX7" fmla="*/ 0 w 1047750"/>
                <a:gd name="connsiteY7" fmla="*/ 165100 h 27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750" h="279400">
                  <a:moveTo>
                    <a:pt x="0" y="165100"/>
                  </a:moveTo>
                  <a:lnTo>
                    <a:pt x="203200" y="279400"/>
                  </a:lnTo>
                  <a:lnTo>
                    <a:pt x="527050" y="133350"/>
                  </a:lnTo>
                  <a:lnTo>
                    <a:pt x="1047750" y="69850"/>
                  </a:lnTo>
                  <a:lnTo>
                    <a:pt x="1035050" y="0"/>
                  </a:lnTo>
                  <a:lnTo>
                    <a:pt x="517525" y="15875"/>
                  </a:lnTo>
                  <a:lnTo>
                    <a:pt x="114300" y="114300"/>
                  </a:lnTo>
                  <a:lnTo>
                    <a:pt x="0" y="165100"/>
                  </a:lnTo>
                  <a:close/>
                </a:path>
              </a:pathLst>
            </a:custGeom>
            <a:solidFill>
              <a:schemeClr val="bg2">
                <a:lumMod val="90000"/>
                <a:alpha val="55000"/>
              </a:schemeClr>
            </a:solidFill>
            <a:ln>
              <a:noFill/>
            </a:ln>
          </p:spPr>
          <p:style>
            <a:lnRef idx="1">
              <a:schemeClr val="accent1"/>
            </a:lnRef>
            <a:fillRef idx="1001">
              <a:schemeClr val="lt2"/>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30" name="Freeform: Shape 29">
              <a:extLst>
                <a:ext uri="{FF2B5EF4-FFF2-40B4-BE49-F238E27FC236}">
                  <a16:creationId xmlns:a16="http://schemas.microsoft.com/office/drawing/2014/main" id="{15A8C306-7B3E-486E-A656-9FAC2F46FC20}"/>
                </a:ext>
              </a:extLst>
            </p:cNvPr>
            <p:cNvSpPr/>
            <p:nvPr/>
          </p:nvSpPr>
          <p:spPr>
            <a:xfrm>
              <a:off x="4128877" y="3351712"/>
              <a:ext cx="1705745" cy="272684"/>
            </a:xfrm>
            <a:custGeom>
              <a:avLst/>
              <a:gdLst>
                <a:gd name="connsiteX0" fmla="*/ 0 w 1047750"/>
                <a:gd name="connsiteY0" fmla="*/ 165100 h 279400"/>
                <a:gd name="connsiteX1" fmla="*/ 203200 w 1047750"/>
                <a:gd name="connsiteY1" fmla="*/ 279400 h 279400"/>
                <a:gd name="connsiteX2" fmla="*/ 527050 w 1047750"/>
                <a:gd name="connsiteY2" fmla="*/ 133350 h 279400"/>
                <a:gd name="connsiteX3" fmla="*/ 1047750 w 1047750"/>
                <a:gd name="connsiteY3" fmla="*/ 69850 h 279400"/>
                <a:gd name="connsiteX4" fmla="*/ 1035050 w 1047750"/>
                <a:gd name="connsiteY4" fmla="*/ 0 h 279400"/>
                <a:gd name="connsiteX5" fmla="*/ 431800 w 1047750"/>
                <a:gd name="connsiteY5" fmla="*/ 19050 h 279400"/>
                <a:gd name="connsiteX6" fmla="*/ 50800 w 1047750"/>
                <a:gd name="connsiteY6" fmla="*/ 184150 h 279400"/>
                <a:gd name="connsiteX7" fmla="*/ 0 w 1047750"/>
                <a:gd name="connsiteY7" fmla="*/ 165100 h 279400"/>
                <a:gd name="connsiteX0" fmla="*/ 0 w 1047750"/>
                <a:gd name="connsiteY0" fmla="*/ 165100 h 279400"/>
                <a:gd name="connsiteX1" fmla="*/ 203200 w 1047750"/>
                <a:gd name="connsiteY1" fmla="*/ 279400 h 279400"/>
                <a:gd name="connsiteX2" fmla="*/ 527050 w 1047750"/>
                <a:gd name="connsiteY2" fmla="*/ 133350 h 279400"/>
                <a:gd name="connsiteX3" fmla="*/ 1047750 w 1047750"/>
                <a:gd name="connsiteY3" fmla="*/ 69850 h 279400"/>
                <a:gd name="connsiteX4" fmla="*/ 1035050 w 1047750"/>
                <a:gd name="connsiteY4" fmla="*/ 0 h 279400"/>
                <a:gd name="connsiteX5" fmla="*/ 431800 w 1047750"/>
                <a:gd name="connsiteY5" fmla="*/ 19050 h 279400"/>
                <a:gd name="connsiteX6" fmla="*/ 114300 w 1047750"/>
                <a:gd name="connsiteY6" fmla="*/ 114300 h 279400"/>
                <a:gd name="connsiteX7" fmla="*/ 0 w 1047750"/>
                <a:gd name="connsiteY7" fmla="*/ 165100 h 279400"/>
                <a:gd name="connsiteX0" fmla="*/ 0 w 1047750"/>
                <a:gd name="connsiteY0" fmla="*/ 165100 h 279400"/>
                <a:gd name="connsiteX1" fmla="*/ 203200 w 1047750"/>
                <a:gd name="connsiteY1" fmla="*/ 279400 h 279400"/>
                <a:gd name="connsiteX2" fmla="*/ 527050 w 1047750"/>
                <a:gd name="connsiteY2" fmla="*/ 133350 h 279400"/>
                <a:gd name="connsiteX3" fmla="*/ 1047750 w 1047750"/>
                <a:gd name="connsiteY3" fmla="*/ 69850 h 279400"/>
                <a:gd name="connsiteX4" fmla="*/ 1035050 w 1047750"/>
                <a:gd name="connsiteY4" fmla="*/ 0 h 279400"/>
                <a:gd name="connsiteX5" fmla="*/ 517525 w 1047750"/>
                <a:gd name="connsiteY5" fmla="*/ 15875 h 279400"/>
                <a:gd name="connsiteX6" fmla="*/ 114300 w 1047750"/>
                <a:gd name="connsiteY6" fmla="*/ 114300 h 279400"/>
                <a:gd name="connsiteX7" fmla="*/ 0 w 1047750"/>
                <a:gd name="connsiteY7" fmla="*/ 165100 h 279400"/>
                <a:gd name="connsiteX0" fmla="*/ 0 w 1054894"/>
                <a:gd name="connsiteY0" fmla="*/ 157956 h 279400"/>
                <a:gd name="connsiteX1" fmla="*/ 210344 w 1054894"/>
                <a:gd name="connsiteY1" fmla="*/ 279400 h 279400"/>
                <a:gd name="connsiteX2" fmla="*/ 534194 w 1054894"/>
                <a:gd name="connsiteY2" fmla="*/ 133350 h 279400"/>
                <a:gd name="connsiteX3" fmla="*/ 1054894 w 1054894"/>
                <a:gd name="connsiteY3" fmla="*/ 69850 h 279400"/>
                <a:gd name="connsiteX4" fmla="*/ 1042194 w 1054894"/>
                <a:gd name="connsiteY4" fmla="*/ 0 h 279400"/>
                <a:gd name="connsiteX5" fmla="*/ 524669 w 1054894"/>
                <a:gd name="connsiteY5" fmla="*/ 15875 h 279400"/>
                <a:gd name="connsiteX6" fmla="*/ 121444 w 1054894"/>
                <a:gd name="connsiteY6" fmla="*/ 114300 h 279400"/>
                <a:gd name="connsiteX7" fmla="*/ 0 w 1054894"/>
                <a:gd name="connsiteY7" fmla="*/ 157956 h 279400"/>
                <a:gd name="connsiteX0" fmla="*/ 0 w 1054894"/>
                <a:gd name="connsiteY0" fmla="*/ 157956 h 231775"/>
                <a:gd name="connsiteX1" fmla="*/ 112712 w 1054894"/>
                <a:gd name="connsiteY1" fmla="*/ 231775 h 231775"/>
                <a:gd name="connsiteX2" fmla="*/ 534194 w 1054894"/>
                <a:gd name="connsiteY2" fmla="*/ 133350 h 231775"/>
                <a:gd name="connsiteX3" fmla="*/ 1054894 w 1054894"/>
                <a:gd name="connsiteY3" fmla="*/ 69850 h 231775"/>
                <a:gd name="connsiteX4" fmla="*/ 1042194 w 1054894"/>
                <a:gd name="connsiteY4" fmla="*/ 0 h 231775"/>
                <a:gd name="connsiteX5" fmla="*/ 524669 w 1054894"/>
                <a:gd name="connsiteY5" fmla="*/ 15875 h 231775"/>
                <a:gd name="connsiteX6" fmla="*/ 121444 w 1054894"/>
                <a:gd name="connsiteY6" fmla="*/ 114300 h 231775"/>
                <a:gd name="connsiteX7" fmla="*/ 0 w 1054894"/>
                <a:gd name="connsiteY7" fmla="*/ 157956 h 231775"/>
                <a:gd name="connsiteX0" fmla="*/ 0 w 1054894"/>
                <a:gd name="connsiteY0" fmla="*/ 158749 h 232568"/>
                <a:gd name="connsiteX1" fmla="*/ 112712 w 1054894"/>
                <a:gd name="connsiteY1" fmla="*/ 232568 h 232568"/>
                <a:gd name="connsiteX2" fmla="*/ 534194 w 1054894"/>
                <a:gd name="connsiteY2" fmla="*/ 134143 h 232568"/>
                <a:gd name="connsiteX3" fmla="*/ 1054894 w 1054894"/>
                <a:gd name="connsiteY3" fmla="*/ 70643 h 232568"/>
                <a:gd name="connsiteX4" fmla="*/ 1042194 w 1054894"/>
                <a:gd name="connsiteY4" fmla="*/ 793 h 232568"/>
                <a:gd name="connsiteX5" fmla="*/ 836613 w 1054894"/>
                <a:gd name="connsiteY5" fmla="*/ 0 h 232568"/>
                <a:gd name="connsiteX6" fmla="*/ 121444 w 1054894"/>
                <a:gd name="connsiteY6" fmla="*/ 115093 h 232568"/>
                <a:gd name="connsiteX7" fmla="*/ 0 w 1054894"/>
                <a:gd name="connsiteY7" fmla="*/ 158749 h 232568"/>
                <a:gd name="connsiteX0" fmla="*/ 0 w 1054894"/>
                <a:gd name="connsiteY0" fmla="*/ 158749 h 232568"/>
                <a:gd name="connsiteX1" fmla="*/ 112712 w 1054894"/>
                <a:gd name="connsiteY1" fmla="*/ 232568 h 232568"/>
                <a:gd name="connsiteX2" fmla="*/ 534194 w 1054894"/>
                <a:gd name="connsiteY2" fmla="*/ 134143 h 232568"/>
                <a:gd name="connsiteX3" fmla="*/ 1054894 w 1054894"/>
                <a:gd name="connsiteY3" fmla="*/ 70643 h 232568"/>
                <a:gd name="connsiteX4" fmla="*/ 1042194 w 1054894"/>
                <a:gd name="connsiteY4" fmla="*/ 793 h 232568"/>
                <a:gd name="connsiteX5" fmla="*/ 836613 w 1054894"/>
                <a:gd name="connsiteY5" fmla="*/ 0 h 232568"/>
                <a:gd name="connsiteX6" fmla="*/ 359569 w 1054894"/>
                <a:gd name="connsiteY6" fmla="*/ 119855 h 232568"/>
                <a:gd name="connsiteX7" fmla="*/ 0 w 1054894"/>
                <a:gd name="connsiteY7" fmla="*/ 158749 h 232568"/>
                <a:gd name="connsiteX0" fmla="*/ 0 w 1054894"/>
                <a:gd name="connsiteY0" fmla="*/ 158749 h 232568"/>
                <a:gd name="connsiteX1" fmla="*/ 112712 w 1054894"/>
                <a:gd name="connsiteY1" fmla="*/ 232568 h 232568"/>
                <a:gd name="connsiteX2" fmla="*/ 881857 w 1054894"/>
                <a:gd name="connsiteY2" fmla="*/ 207961 h 232568"/>
                <a:gd name="connsiteX3" fmla="*/ 1054894 w 1054894"/>
                <a:gd name="connsiteY3" fmla="*/ 70643 h 232568"/>
                <a:gd name="connsiteX4" fmla="*/ 1042194 w 1054894"/>
                <a:gd name="connsiteY4" fmla="*/ 793 h 232568"/>
                <a:gd name="connsiteX5" fmla="*/ 836613 w 1054894"/>
                <a:gd name="connsiteY5" fmla="*/ 0 h 232568"/>
                <a:gd name="connsiteX6" fmla="*/ 359569 w 1054894"/>
                <a:gd name="connsiteY6" fmla="*/ 119855 h 232568"/>
                <a:gd name="connsiteX7" fmla="*/ 0 w 1054894"/>
                <a:gd name="connsiteY7" fmla="*/ 158749 h 232568"/>
                <a:gd name="connsiteX0" fmla="*/ 0 w 1752600"/>
                <a:gd name="connsiteY0" fmla="*/ 158749 h 232568"/>
                <a:gd name="connsiteX1" fmla="*/ 112712 w 1752600"/>
                <a:gd name="connsiteY1" fmla="*/ 232568 h 232568"/>
                <a:gd name="connsiteX2" fmla="*/ 881857 w 1752600"/>
                <a:gd name="connsiteY2" fmla="*/ 207961 h 232568"/>
                <a:gd name="connsiteX3" fmla="*/ 1752600 w 1752600"/>
                <a:gd name="connsiteY3" fmla="*/ 106361 h 232568"/>
                <a:gd name="connsiteX4" fmla="*/ 1042194 w 1752600"/>
                <a:gd name="connsiteY4" fmla="*/ 793 h 232568"/>
                <a:gd name="connsiteX5" fmla="*/ 836613 w 1752600"/>
                <a:gd name="connsiteY5" fmla="*/ 0 h 232568"/>
                <a:gd name="connsiteX6" fmla="*/ 359569 w 1752600"/>
                <a:gd name="connsiteY6" fmla="*/ 119855 h 232568"/>
                <a:gd name="connsiteX7" fmla="*/ 0 w 1752600"/>
                <a:gd name="connsiteY7" fmla="*/ 158749 h 232568"/>
                <a:gd name="connsiteX0" fmla="*/ 0 w 1752600"/>
                <a:gd name="connsiteY0" fmla="*/ 157956 h 231775"/>
                <a:gd name="connsiteX1" fmla="*/ 112712 w 1752600"/>
                <a:gd name="connsiteY1" fmla="*/ 231775 h 231775"/>
                <a:gd name="connsiteX2" fmla="*/ 881857 w 1752600"/>
                <a:gd name="connsiteY2" fmla="*/ 207168 h 231775"/>
                <a:gd name="connsiteX3" fmla="*/ 1752600 w 1752600"/>
                <a:gd name="connsiteY3" fmla="*/ 105568 h 231775"/>
                <a:gd name="connsiteX4" fmla="*/ 1042194 w 1752600"/>
                <a:gd name="connsiteY4" fmla="*/ 0 h 231775"/>
                <a:gd name="connsiteX5" fmla="*/ 934245 w 1752600"/>
                <a:gd name="connsiteY5" fmla="*/ 63501 h 231775"/>
                <a:gd name="connsiteX6" fmla="*/ 359569 w 1752600"/>
                <a:gd name="connsiteY6" fmla="*/ 119062 h 231775"/>
                <a:gd name="connsiteX7" fmla="*/ 0 w 1752600"/>
                <a:gd name="connsiteY7" fmla="*/ 157956 h 231775"/>
                <a:gd name="connsiteX0" fmla="*/ 0 w 2020888"/>
                <a:gd name="connsiteY0" fmla="*/ 177006 h 250825"/>
                <a:gd name="connsiteX1" fmla="*/ 112712 w 2020888"/>
                <a:gd name="connsiteY1" fmla="*/ 250825 h 250825"/>
                <a:gd name="connsiteX2" fmla="*/ 881857 w 2020888"/>
                <a:gd name="connsiteY2" fmla="*/ 226218 h 250825"/>
                <a:gd name="connsiteX3" fmla="*/ 1752600 w 2020888"/>
                <a:gd name="connsiteY3" fmla="*/ 124618 h 250825"/>
                <a:gd name="connsiteX4" fmla="*/ 2020888 w 2020888"/>
                <a:gd name="connsiteY4" fmla="*/ 0 h 250825"/>
                <a:gd name="connsiteX5" fmla="*/ 934245 w 2020888"/>
                <a:gd name="connsiteY5" fmla="*/ 82551 h 250825"/>
                <a:gd name="connsiteX6" fmla="*/ 359569 w 2020888"/>
                <a:gd name="connsiteY6" fmla="*/ 138112 h 250825"/>
                <a:gd name="connsiteX7" fmla="*/ 0 w 2020888"/>
                <a:gd name="connsiteY7" fmla="*/ 177006 h 250825"/>
                <a:gd name="connsiteX0" fmla="*/ 0 w 2020888"/>
                <a:gd name="connsiteY0" fmla="*/ 177006 h 250825"/>
                <a:gd name="connsiteX1" fmla="*/ 112712 w 2020888"/>
                <a:gd name="connsiteY1" fmla="*/ 250825 h 250825"/>
                <a:gd name="connsiteX2" fmla="*/ 881857 w 2020888"/>
                <a:gd name="connsiteY2" fmla="*/ 226218 h 250825"/>
                <a:gd name="connsiteX3" fmla="*/ 1876425 w 2020888"/>
                <a:gd name="connsiteY3" fmla="*/ 110330 h 250825"/>
                <a:gd name="connsiteX4" fmla="*/ 2020888 w 2020888"/>
                <a:gd name="connsiteY4" fmla="*/ 0 h 250825"/>
                <a:gd name="connsiteX5" fmla="*/ 934245 w 2020888"/>
                <a:gd name="connsiteY5" fmla="*/ 82551 h 250825"/>
                <a:gd name="connsiteX6" fmla="*/ 359569 w 2020888"/>
                <a:gd name="connsiteY6" fmla="*/ 138112 h 250825"/>
                <a:gd name="connsiteX7" fmla="*/ 0 w 2020888"/>
                <a:gd name="connsiteY7" fmla="*/ 177006 h 250825"/>
                <a:gd name="connsiteX0" fmla="*/ 0 w 2020888"/>
                <a:gd name="connsiteY0" fmla="*/ 177006 h 250825"/>
                <a:gd name="connsiteX1" fmla="*/ 112712 w 2020888"/>
                <a:gd name="connsiteY1" fmla="*/ 250825 h 250825"/>
                <a:gd name="connsiteX2" fmla="*/ 881857 w 2020888"/>
                <a:gd name="connsiteY2" fmla="*/ 226218 h 250825"/>
                <a:gd name="connsiteX3" fmla="*/ 1876425 w 2020888"/>
                <a:gd name="connsiteY3" fmla="*/ 110330 h 250825"/>
                <a:gd name="connsiteX4" fmla="*/ 1873734 w 2020888"/>
                <a:gd name="connsiteY4" fmla="*/ 110931 h 250825"/>
                <a:gd name="connsiteX5" fmla="*/ 2020888 w 2020888"/>
                <a:gd name="connsiteY5" fmla="*/ 0 h 250825"/>
                <a:gd name="connsiteX6" fmla="*/ 934245 w 2020888"/>
                <a:gd name="connsiteY6" fmla="*/ 82551 h 250825"/>
                <a:gd name="connsiteX7" fmla="*/ 359569 w 2020888"/>
                <a:gd name="connsiteY7" fmla="*/ 138112 h 250825"/>
                <a:gd name="connsiteX8" fmla="*/ 0 w 2020888"/>
                <a:gd name="connsiteY8" fmla="*/ 177006 h 250825"/>
                <a:gd name="connsiteX0" fmla="*/ 0 w 2020888"/>
                <a:gd name="connsiteY0" fmla="*/ 177006 h 250825"/>
                <a:gd name="connsiteX1" fmla="*/ 112712 w 2020888"/>
                <a:gd name="connsiteY1" fmla="*/ 250825 h 250825"/>
                <a:gd name="connsiteX2" fmla="*/ 881857 w 2020888"/>
                <a:gd name="connsiteY2" fmla="*/ 226218 h 250825"/>
                <a:gd name="connsiteX3" fmla="*/ 1876425 w 2020888"/>
                <a:gd name="connsiteY3" fmla="*/ 110330 h 250825"/>
                <a:gd name="connsiteX4" fmla="*/ 1988034 w 2020888"/>
                <a:gd name="connsiteY4" fmla="*/ 232375 h 250825"/>
                <a:gd name="connsiteX5" fmla="*/ 2020888 w 2020888"/>
                <a:gd name="connsiteY5" fmla="*/ 0 h 250825"/>
                <a:gd name="connsiteX6" fmla="*/ 934245 w 2020888"/>
                <a:gd name="connsiteY6" fmla="*/ 82551 h 250825"/>
                <a:gd name="connsiteX7" fmla="*/ 359569 w 2020888"/>
                <a:gd name="connsiteY7" fmla="*/ 138112 h 250825"/>
                <a:gd name="connsiteX8" fmla="*/ 0 w 2020888"/>
                <a:gd name="connsiteY8" fmla="*/ 177006 h 250825"/>
                <a:gd name="connsiteX0" fmla="*/ 0 w 2020888"/>
                <a:gd name="connsiteY0" fmla="*/ 177006 h 250825"/>
                <a:gd name="connsiteX1" fmla="*/ 112712 w 2020888"/>
                <a:gd name="connsiteY1" fmla="*/ 250825 h 250825"/>
                <a:gd name="connsiteX2" fmla="*/ 881857 w 2020888"/>
                <a:gd name="connsiteY2" fmla="*/ 226218 h 250825"/>
                <a:gd name="connsiteX3" fmla="*/ 1876425 w 2020888"/>
                <a:gd name="connsiteY3" fmla="*/ 110330 h 250825"/>
                <a:gd name="connsiteX4" fmla="*/ 1988034 w 2020888"/>
                <a:gd name="connsiteY4" fmla="*/ 232375 h 250825"/>
                <a:gd name="connsiteX5" fmla="*/ 1988034 w 2020888"/>
                <a:gd name="connsiteY5" fmla="*/ 225231 h 250825"/>
                <a:gd name="connsiteX6" fmla="*/ 2020888 w 2020888"/>
                <a:gd name="connsiteY6" fmla="*/ 0 h 250825"/>
                <a:gd name="connsiteX7" fmla="*/ 934245 w 2020888"/>
                <a:gd name="connsiteY7" fmla="*/ 82551 h 250825"/>
                <a:gd name="connsiteX8" fmla="*/ 359569 w 2020888"/>
                <a:gd name="connsiteY8" fmla="*/ 138112 h 250825"/>
                <a:gd name="connsiteX9" fmla="*/ 0 w 2020888"/>
                <a:gd name="connsiteY9" fmla="*/ 177006 h 250825"/>
                <a:gd name="connsiteX0" fmla="*/ 0 w 2147577"/>
                <a:gd name="connsiteY0" fmla="*/ 177006 h 250825"/>
                <a:gd name="connsiteX1" fmla="*/ 112712 w 2147577"/>
                <a:gd name="connsiteY1" fmla="*/ 250825 h 250825"/>
                <a:gd name="connsiteX2" fmla="*/ 881857 w 2147577"/>
                <a:gd name="connsiteY2" fmla="*/ 226218 h 250825"/>
                <a:gd name="connsiteX3" fmla="*/ 1876425 w 2147577"/>
                <a:gd name="connsiteY3" fmla="*/ 110330 h 250825"/>
                <a:gd name="connsiteX4" fmla="*/ 1988034 w 2147577"/>
                <a:gd name="connsiteY4" fmla="*/ 232375 h 250825"/>
                <a:gd name="connsiteX5" fmla="*/ 2147577 w 2147577"/>
                <a:gd name="connsiteY5" fmla="*/ 222850 h 250825"/>
                <a:gd name="connsiteX6" fmla="*/ 2020888 w 2147577"/>
                <a:gd name="connsiteY6" fmla="*/ 0 h 250825"/>
                <a:gd name="connsiteX7" fmla="*/ 934245 w 2147577"/>
                <a:gd name="connsiteY7" fmla="*/ 82551 h 250825"/>
                <a:gd name="connsiteX8" fmla="*/ 359569 w 2147577"/>
                <a:gd name="connsiteY8" fmla="*/ 138112 h 250825"/>
                <a:gd name="connsiteX9" fmla="*/ 0 w 2147577"/>
                <a:gd name="connsiteY9" fmla="*/ 177006 h 250825"/>
                <a:gd name="connsiteX0" fmla="*/ 0 w 2147577"/>
                <a:gd name="connsiteY0" fmla="*/ 188912 h 262731"/>
                <a:gd name="connsiteX1" fmla="*/ 112712 w 2147577"/>
                <a:gd name="connsiteY1" fmla="*/ 262731 h 262731"/>
                <a:gd name="connsiteX2" fmla="*/ 881857 w 2147577"/>
                <a:gd name="connsiteY2" fmla="*/ 238124 h 262731"/>
                <a:gd name="connsiteX3" fmla="*/ 1876425 w 2147577"/>
                <a:gd name="connsiteY3" fmla="*/ 122236 h 262731"/>
                <a:gd name="connsiteX4" fmla="*/ 1988034 w 2147577"/>
                <a:gd name="connsiteY4" fmla="*/ 244281 h 262731"/>
                <a:gd name="connsiteX5" fmla="*/ 2147577 w 2147577"/>
                <a:gd name="connsiteY5" fmla="*/ 234756 h 262731"/>
                <a:gd name="connsiteX6" fmla="*/ 2137570 w 2147577"/>
                <a:gd name="connsiteY6" fmla="*/ 0 h 262731"/>
                <a:gd name="connsiteX7" fmla="*/ 934245 w 2147577"/>
                <a:gd name="connsiteY7" fmla="*/ 94457 h 262731"/>
                <a:gd name="connsiteX8" fmla="*/ 359569 w 2147577"/>
                <a:gd name="connsiteY8" fmla="*/ 150018 h 262731"/>
                <a:gd name="connsiteX9" fmla="*/ 0 w 2147577"/>
                <a:gd name="connsiteY9" fmla="*/ 188912 h 26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7577" h="262731">
                  <a:moveTo>
                    <a:pt x="0" y="188912"/>
                  </a:moveTo>
                  <a:lnTo>
                    <a:pt x="112712" y="262731"/>
                  </a:lnTo>
                  <a:lnTo>
                    <a:pt x="881857" y="238124"/>
                  </a:lnTo>
                  <a:lnTo>
                    <a:pt x="1876425" y="122236"/>
                  </a:lnTo>
                  <a:lnTo>
                    <a:pt x="1988034" y="244281"/>
                  </a:lnTo>
                  <a:lnTo>
                    <a:pt x="2147577" y="234756"/>
                  </a:lnTo>
                  <a:lnTo>
                    <a:pt x="2137570" y="0"/>
                  </a:lnTo>
                  <a:lnTo>
                    <a:pt x="934245" y="94457"/>
                  </a:lnTo>
                  <a:lnTo>
                    <a:pt x="359569" y="150018"/>
                  </a:lnTo>
                  <a:lnTo>
                    <a:pt x="0" y="188912"/>
                  </a:lnTo>
                  <a:close/>
                </a:path>
              </a:pathLst>
            </a:custGeom>
            <a:solidFill>
              <a:schemeClr val="bg2">
                <a:lumMod val="90000"/>
                <a:alpha val="55000"/>
              </a:schemeClr>
            </a:solidFill>
            <a:ln>
              <a:noFill/>
            </a:ln>
          </p:spPr>
          <p:style>
            <a:lnRef idx="1">
              <a:schemeClr val="accent1"/>
            </a:lnRef>
            <a:fillRef idx="1001">
              <a:schemeClr val="lt2"/>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31" name="Freeform 37">
              <a:extLst>
                <a:ext uri="{FF2B5EF4-FFF2-40B4-BE49-F238E27FC236}">
                  <a16:creationId xmlns:a16="http://schemas.microsoft.com/office/drawing/2014/main" id="{30E1F617-156B-44D6-82D8-35AF30615037}"/>
                </a:ext>
              </a:extLst>
            </p:cNvPr>
            <p:cNvSpPr/>
            <p:nvPr/>
          </p:nvSpPr>
          <p:spPr>
            <a:xfrm>
              <a:off x="4492637" y="3409350"/>
              <a:ext cx="1358213" cy="1360444"/>
            </a:xfrm>
            <a:custGeom>
              <a:avLst/>
              <a:gdLst>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265275 h 1701210"/>
                <a:gd name="connsiteX9" fmla="*/ 318977 w 2232837"/>
                <a:gd name="connsiteY9" fmla="*/ 1265275 h 1701210"/>
                <a:gd name="connsiteX10" fmla="*/ 127591 w 2232837"/>
                <a:gd name="connsiteY10" fmla="*/ 1456661 h 1701210"/>
                <a:gd name="connsiteX11" fmla="*/ 159488 w 2232837"/>
                <a:gd name="connsiteY11" fmla="*/ 1701210 h 1701210"/>
                <a:gd name="connsiteX12" fmla="*/ 0 w 2232837"/>
                <a:gd name="connsiteY12" fmla="*/ 1701210 h 1701210"/>
                <a:gd name="connsiteX13" fmla="*/ 31898 w 2232837"/>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265275 h 1701210"/>
                <a:gd name="connsiteX9" fmla="*/ 318977 w 2232837"/>
                <a:gd name="connsiteY9" fmla="*/ 1265275 h 1701210"/>
                <a:gd name="connsiteX10" fmla="*/ 153593 w 2232837"/>
                <a:gd name="connsiteY10" fmla="*/ 1456661 h 1701210"/>
                <a:gd name="connsiteX11" fmla="*/ 159488 w 2232837"/>
                <a:gd name="connsiteY11" fmla="*/ 1701210 h 1701210"/>
                <a:gd name="connsiteX12" fmla="*/ 0 w 2232837"/>
                <a:gd name="connsiteY12" fmla="*/ 1701210 h 1701210"/>
                <a:gd name="connsiteX13" fmla="*/ 31898 w 2232837"/>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265275 h 1701210"/>
                <a:gd name="connsiteX9" fmla="*/ 318977 w 2232837"/>
                <a:gd name="connsiteY9" fmla="*/ 1265275 h 1701210"/>
                <a:gd name="connsiteX10" fmla="*/ 153593 w 2232837"/>
                <a:gd name="connsiteY10" fmla="*/ 1456661 h 1701210"/>
                <a:gd name="connsiteX11" fmla="*/ 133486 w 2232837"/>
                <a:gd name="connsiteY11" fmla="*/ 1688210 h 1701210"/>
                <a:gd name="connsiteX12" fmla="*/ 0 w 2232837"/>
                <a:gd name="connsiteY12" fmla="*/ 1701210 h 1701210"/>
                <a:gd name="connsiteX13" fmla="*/ 31898 w 2232837"/>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265275 h 1701210"/>
                <a:gd name="connsiteX9" fmla="*/ 331978 w 2232837"/>
                <a:gd name="connsiteY9" fmla="*/ 1191603 h 1701210"/>
                <a:gd name="connsiteX10" fmla="*/ 153593 w 2232837"/>
                <a:gd name="connsiteY10" fmla="*/ 1456661 h 1701210"/>
                <a:gd name="connsiteX11" fmla="*/ 133486 w 2232837"/>
                <a:gd name="connsiteY11" fmla="*/ 1688210 h 1701210"/>
                <a:gd name="connsiteX12" fmla="*/ 0 w 2232837"/>
                <a:gd name="connsiteY12" fmla="*/ 1701210 h 1701210"/>
                <a:gd name="connsiteX13" fmla="*/ 31898 w 2232837"/>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265275 h 1701210"/>
                <a:gd name="connsiteX9" fmla="*/ 366647 w 2232837"/>
                <a:gd name="connsiteY9" fmla="*/ 1182936 h 1701210"/>
                <a:gd name="connsiteX10" fmla="*/ 153593 w 2232837"/>
                <a:gd name="connsiteY10" fmla="*/ 1456661 h 1701210"/>
                <a:gd name="connsiteX11" fmla="*/ 133486 w 2232837"/>
                <a:gd name="connsiteY11" fmla="*/ 1688210 h 1701210"/>
                <a:gd name="connsiteX12" fmla="*/ 0 w 2232837"/>
                <a:gd name="connsiteY12" fmla="*/ 1701210 h 1701210"/>
                <a:gd name="connsiteX13" fmla="*/ 31898 w 2232837"/>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265275 h 1701210"/>
                <a:gd name="connsiteX9" fmla="*/ 336312 w 2232837"/>
                <a:gd name="connsiteY9" fmla="*/ 1187269 h 1701210"/>
                <a:gd name="connsiteX10" fmla="*/ 153593 w 2232837"/>
                <a:gd name="connsiteY10" fmla="*/ 1456661 h 1701210"/>
                <a:gd name="connsiteX11" fmla="*/ 133486 w 2232837"/>
                <a:gd name="connsiteY11" fmla="*/ 1688210 h 1701210"/>
                <a:gd name="connsiteX12" fmla="*/ 0 w 2232837"/>
                <a:gd name="connsiteY12" fmla="*/ 1701210 h 1701210"/>
                <a:gd name="connsiteX13" fmla="*/ 31898 w 2232837"/>
                <a:gd name="connsiteY13" fmla="*/ 1350335 h 1701210"/>
                <a:gd name="connsiteX0" fmla="*/ 21265 w 2254505"/>
                <a:gd name="connsiteY0" fmla="*/ 1648047 h 1701210"/>
                <a:gd name="connsiteX1" fmla="*/ 21265 w 2254505"/>
                <a:gd name="connsiteY1" fmla="*/ 1329070 h 1701210"/>
                <a:gd name="connsiteX2" fmla="*/ 287079 w 2254505"/>
                <a:gd name="connsiteY2" fmla="*/ 1063256 h 1701210"/>
                <a:gd name="connsiteX3" fmla="*/ 2041451 w 2254505"/>
                <a:gd name="connsiteY3" fmla="*/ 1063256 h 1701210"/>
                <a:gd name="connsiteX4" fmla="*/ 2041451 w 2254505"/>
                <a:gd name="connsiteY4" fmla="*/ 170121 h 1701210"/>
                <a:gd name="connsiteX5" fmla="*/ 478465 w 2254505"/>
                <a:gd name="connsiteY5" fmla="*/ 329610 h 1701210"/>
                <a:gd name="connsiteX6" fmla="*/ 489098 w 2254505"/>
                <a:gd name="connsiteY6" fmla="*/ 180754 h 1701210"/>
                <a:gd name="connsiteX7" fmla="*/ 2232837 w 2254505"/>
                <a:gd name="connsiteY7" fmla="*/ 0 h 1701210"/>
                <a:gd name="connsiteX8" fmla="*/ 2254505 w 2254505"/>
                <a:gd name="connsiteY8" fmla="*/ 1091929 h 1701210"/>
                <a:gd name="connsiteX9" fmla="*/ 336312 w 2254505"/>
                <a:gd name="connsiteY9" fmla="*/ 1187269 h 1701210"/>
                <a:gd name="connsiteX10" fmla="*/ 153593 w 2254505"/>
                <a:gd name="connsiteY10" fmla="*/ 1456661 h 1701210"/>
                <a:gd name="connsiteX11" fmla="*/ 133486 w 2254505"/>
                <a:gd name="connsiteY11" fmla="*/ 1688210 h 1701210"/>
                <a:gd name="connsiteX12" fmla="*/ 0 w 2254505"/>
                <a:gd name="connsiteY12" fmla="*/ 1701210 h 1701210"/>
                <a:gd name="connsiteX13" fmla="*/ 31898 w 2254505"/>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182936 h 1701210"/>
                <a:gd name="connsiteX9" fmla="*/ 336312 w 2232837"/>
                <a:gd name="connsiteY9" fmla="*/ 1187269 h 1701210"/>
                <a:gd name="connsiteX10" fmla="*/ 153593 w 2232837"/>
                <a:gd name="connsiteY10" fmla="*/ 1456661 h 1701210"/>
                <a:gd name="connsiteX11" fmla="*/ 133486 w 2232837"/>
                <a:gd name="connsiteY11" fmla="*/ 1688210 h 1701210"/>
                <a:gd name="connsiteX12" fmla="*/ 0 w 2232837"/>
                <a:gd name="connsiteY12" fmla="*/ 1701210 h 1701210"/>
                <a:gd name="connsiteX13" fmla="*/ 31898 w 2232837"/>
                <a:gd name="connsiteY13" fmla="*/ 1350335 h 1701210"/>
                <a:gd name="connsiteX0" fmla="*/ 21265 w 2232837"/>
                <a:gd name="connsiteY0" fmla="*/ 1648047 h 1701210"/>
                <a:gd name="connsiteX1" fmla="*/ 21265 w 2232837"/>
                <a:gd name="connsiteY1" fmla="*/ 1329070 h 1701210"/>
                <a:gd name="connsiteX2" fmla="*/ 287079 w 2232837"/>
                <a:gd name="connsiteY2" fmla="*/ 1063256 h 1701210"/>
                <a:gd name="connsiteX3" fmla="*/ 2041451 w 2232837"/>
                <a:gd name="connsiteY3" fmla="*/ 1063256 h 1701210"/>
                <a:gd name="connsiteX4" fmla="*/ 2041451 w 2232837"/>
                <a:gd name="connsiteY4" fmla="*/ 170121 h 1701210"/>
                <a:gd name="connsiteX5" fmla="*/ 478465 w 2232837"/>
                <a:gd name="connsiteY5" fmla="*/ 329610 h 1701210"/>
                <a:gd name="connsiteX6" fmla="*/ 489098 w 2232837"/>
                <a:gd name="connsiteY6" fmla="*/ 180754 h 1701210"/>
                <a:gd name="connsiteX7" fmla="*/ 2232837 w 2232837"/>
                <a:gd name="connsiteY7" fmla="*/ 0 h 1701210"/>
                <a:gd name="connsiteX8" fmla="*/ 2232837 w 2232837"/>
                <a:gd name="connsiteY8" fmla="*/ 1182936 h 1701210"/>
                <a:gd name="connsiteX9" fmla="*/ 323311 w 2232837"/>
                <a:gd name="connsiteY9" fmla="*/ 1195936 h 1701210"/>
                <a:gd name="connsiteX10" fmla="*/ 153593 w 2232837"/>
                <a:gd name="connsiteY10" fmla="*/ 1456661 h 1701210"/>
                <a:gd name="connsiteX11" fmla="*/ 133486 w 2232837"/>
                <a:gd name="connsiteY11" fmla="*/ 1688210 h 1701210"/>
                <a:gd name="connsiteX12" fmla="*/ 0 w 2232837"/>
                <a:gd name="connsiteY12" fmla="*/ 1701210 h 1701210"/>
                <a:gd name="connsiteX13" fmla="*/ 31898 w 2232837"/>
                <a:gd name="connsiteY13" fmla="*/ 1350335 h 1701210"/>
                <a:gd name="connsiteX0" fmla="*/ 8264 w 2219836"/>
                <a:gd name="connsiteY0" fmla="*/ 1648047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40592 w 2219836"/>
                <a:gd name="connsiteY10" fmla="*/ 1456661 h 1688210"/>
                <a:gd name="connsiteX11" fmla="*/ 120485 w 2219836"/>
                <a:gd name="connsiteY11" fmla="*/ 1688210 h 1688210"/>
                <a:gd name="connsiteX12" fmla="*/ 0 w 2219836"/>
                <a:gd name="connsiteY12" fmla="*/ 1679542 h 1688210"/>
                <a:gd name="connsiteX13" fmla="*/ 18897 w 2219836"/>
                <a:gd name="connsiteY13" fmla="*/ 1350335 h 1688210"/>
                <a:gd name="connsiteX0" fmla="*/ 8264 w 2219836"/>
                <a:gd name="connsiteY0" fmla="*/ 1648047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40592 w 2219836"/>
                <a:gd name="connsiteY10" fmla="*/ 1456661 h 1688210"/>
                <a:gd name="connsiteX11" fmla="*/ 120485 w 2219836"/>
                <a:gd name="connsiteY11" fmla="*/ 1688210 h 1688210"/>
                <a:gd name="connsiteX12" fmla="*/ 0 w 2219836"/>
                <a:gd name="connsiteY12" fmla="*/ 1679542 h 1688210"/>
                <a:gd name="connsiteX13" fmla="*/ 75235 w 2219836"/>
                <a:gd name="connsiteY13" fmla="*/ 1432674 h 1688210"/>
                <a:gd name="connsiteX0" fmla="*/ 227717 w 2439289"/>
                <a:gd name="connsiteY0" fmla="*/ 1648047 h 1688210"/>
                <a:gd name="connsiteX1" fmla="*/ 227717 w 2439289"/>
                <a:gd name="connsiteY1" fmla="*/ 1329070 h 1688210"/>
                <a:gd name="connsiteX2" fmla="*/ 493531 w 2439289"/>
                <a:gd name="connsiteY2" fmla="*/ 1063256 h 1688210"/>
                <a:gd name="connsiteX3" fmla="*/ 2247903 w 2439289"/>
                <a:gd name="connsiteY3" fmla="*/ 1063256 h 1688210"/>
                <a:gd name="connsiteX4" fmla="*/ 2247903 w 2439289"/>
                <a:gd name="connsiteY4" fmla="*/ 170121 h 1688210"/>
                <a:gd name="connsiteX5" fmla="*/ 684917 w 2439289"/>
                <a:gd name="connsiteY5" fmla="*/ 329610 h 1688210"/>
                <a:gd name="connsiteX6" fmla="*/ 695550 w 2439289"/>
                <a:gd name="connsiteY6" fmla="*/ 180754 h 1688210"/>
                <a:gd name="connsiteX7" fmla="*/ 2439289 w 2439289"/>
                <a:gd name="connsiteY7" fmla="*/ 0 h 1688210"/>
                <a:gd name="connsiteX8" fmla="*/ 2439289 w 2439289"/>
                <a:gd name="connsiteY8" fmla="*/ 1182936 h 1688210"/>
                <a:gd name="connsiteX9" fmla="*/ 529763 w 2439289"/>
                <a:gd name="connsiteY9" fmla="*/ 1195936 h 1688210"/>
                <a:gd name="connsiteX10" fmla="*/ 360045 w 2439289"/>
                <a:gd name="connsiteY10" fmla="*/ 1456661 h 1688210"/>
                <a:gd name="connsiteX11" fmla="*/ 339938 w 2439289"/>
                <a:gd name="connsiteY11" fmla="*/ 1688210 h 1688210"/>
                <a:gd name="connsiteX12" fmla="*/ 219453 w 2439289"/>
                <a:gd name="connsiteY12" fmla="*/ 1679542 h 1688210"/>
                <a:gd name="connsiteX13" fmla="*/ 0 w 2439289"/>
                <a:gd name="connsiteY13" fmla="*/ 1497679 h 1688210"/>
                <a:gd name="connsiteX0" fmla="*/ 8264 w 2219836"/>
                <a:gd name="connsiteY0" fmla="*/ 1648047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40592 w 2219836"/>
                <a:gd name="connsiteY10" fmla="*/ 1456661 h 1688210"/>
                <a:gd name="connsiteX11" fmla="*/ 120485 w 2219836"/>
                <a:gd name="connsiteY11" fmla="*/ 1688210 h 1688210"/>
                <a:gd name="connsiteX12" fmla="*/ 0 w 2219836"/>
                <a:gd name="connsiteY12" fmla="*/ 1679542 h 1688210"/>
                <a:gd name="connsiteX0" fmla="*/ 8264 w 2219836"/>
                <a:gd name="connsiteY0" fmla="*/ 1648047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40592 w 2219836"/>
                <a:gd name="connsiteY10" fmla="*/ 1456661 h 1688210"/>
                <a:gd name="connsiteX11" fmla="*/ 120485 w 2219836"/>
                <a:gd name="connsiteY11" fmla="*/ 1688210 h 1688210"/>
                <a:gd name="connsiteX12" fmla="*/ 0 w 2219836"/>
                <a:gd name="connsiteY12" fmla="*/ 1679542 h 1688210"/>
                <a:gd name="connsiteX13" fmla="*/ 8264 w 2219836"/>
                <a:gd name="connsiteY13" fmla="*/ 1648047 h 1688210"/>
                <a:gd name="connsiteX0" fmla="*/ 0 w 2219836"/>
                <a:gd name="connsiteY0" fmla="*/ 1679542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40592 w 2219836"/>
                <a:gd name="connsiteY10" fmla="*/ 1456661 h 1688210"/>
                <a:gd name="connsiteX11" fmla="*/ 120485 w 2219836"/>
                <a:gd name="connsiteY11" fmla="*/ 1688210 h 1688210"/>
                <a:gd name="connsiteX12" fmla="*/ 0 w 2219836"/>
                <a:gd name="connsiteY12" fmla="*/ 1679542 h 1688210"/>
                <a:gd name="connsiteX0" fmla="*/ 0 w 2219836"/>
                <a:gd name="connsiteY0" fmla="*/ 1679542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27591 w 2219836"/>
                <a:gd name="connsiteY10" fmla="*/ 1343987 h 1688210"/>
                <a:gd name="connsiteX11" fmla="*/ 120485 w 2219836"/>
                <a:gd name="connsiteY11" fmla="*/ 1688210 h 1688210"/>
                <a:gd name="connsiteX12" fmla="*/ 0 w 2219836"/>
                <a:gd name="connsiteY12" fmla="*/ 1679542 h 1688210"/>
                <a:gd name="connsiteX0" fmla="*/ 0 w 2219836"/>
                <a:gd name="connsiteY0" fmla="*/ 1679542 h 1688210"/>
                <a:gd name="connsiteX1" fmla="*/ 8264 w 2219836"/>
                <a:gd name="connsiteY1" fmla="*/ 1329070 h 1688210"/>
                <a:gd name="connsiteX2" fmla="*/ 274078 w 2219836"/>
                <a:gd name="connsiteY2" fmla="*/ 1063256 h 1688210"/>
                <a:gd name="connsiteX3" fmla="*/ 2028450 w 2219836"/>
                <a:gd name="connsiteY3" fmla="*/ 1063256 h 1688210"/>
                <a:gd name="connsiteX4" fmla="*/ 2028450 w 2219836"/>
                <a:gd name="connsiteY4" fmla="*/ 170121 h 1688210"/>
                <a:gd name="connsiteX5" fmla="*/ 465464 w 2219836"/>
                <a:gd name="connsiteY5" fmla="*/ 329610 h 1688210"/>
                <a:gd name="connsiteX6" fmla="*/ 476097 w 2219836"/>
                <a:gd name="connsiteY6" fmla="*/ 180754 h 1688210"/>
                <a:gd name="connsiteX7" fmla="*/ 2219836 w 2219836"/>
                <a:gd name="connsiteY7" fmla="*/ 0 h 1688210"/>
                <a:gd name="connsiteX8" fmla="*/ 2219836 w 2219836"/>
                <a:gd name="connsiteY8" fmla="*/ 1182936 h 1688210"/>
                <a:gd name="connsiteX9" fmla="*/ 310310 w 2219836"/>
                <a:gd name="connsiteY9" fmla="*/ 1195936 h 1688210"/>
                <a:gd name="connsiteX10" fmla="*/ 127591 w 2219836"/>
                <a:gd name="connsiteY10" fmla="*/ 1391657 h 1688210"/>
                <a:gd name="connsiteX11" fmla="*/ 120485 w 2219836"/>
                <a:gd name="connsiteY11" fmla="*/ 1688210 h 1688210"/>
                <a:gd name="connsiteX12" fmla="*/ 0 w 2219836"/>
                <a:gd name="connsiteY12" fmla="*/ 1679542 h 1688210"/>
                <a:gd name="connsiteX0" fmla="*/ 0 w 2219836"/>
                <a:gd name="connsiteY0" fmla="*/ 1679542 h 1679542"/>
                <a:gd name="connsiteX1" fmla="*/ 8264 w 2219836"/>
                <a:gd name="connsiteY1" fmla="*/ 1329070 h 1679542"/>
                <a:gd name="connsiteX2" fmla="*/ 274078 w 2219836"/>
                <a:gd name="connsiteY2" fmla="*/ 1063256 h 1679542"/>
                <a:gd name="connsiteX3" fmla="*/ 2028450 w 2219836"/>
                <a:gd name="connsiteY3" fmla="*/ 1063256 h 1679542"/>
                <a:gd name="connsiteX4" fmla="*/ 2028450 w 2219836"/>
                <a:gd name="connsiteY4" fmla="*/ 170121 h 1679542"/>
                <a:gd name="connsiteX5" fmla="*/ 465464 w 2219836"/>
                <a:gd name="connsiteY5" fmla="*/ 329610 h 1679542"/>
                <a:gd name="connsiteX6" fmla="*/ 476097 w 2219836"/>
                <a:gd name="connsiteY6" fmla="*/ 180754 h 1679542"/>
                <a:gd name="connsiteX7" fmla="*/ 2219836 w 2219836"/>
                <a:gd name="connsiteY7" fmla="*/ 0 h 1679542"/>
                <a:gd name="connsiteX8" fmla="*/ 2219836 w 2219836"/>
                <a:gd name="connsiteY8" fmla="*/ 1182936 h 1679542"/>
                <a:gd name="connsiteX9" fmla="*/ 310310 w 2219836"/>
                <a:gd name="connsiteY9" fmla="*/ 1195936 h 1679542"/>
                <a:gd name="connsiteX10" fmla="*/ 127591 w 2219836"/>
                <a:gd name="connsiteY10" fmla="*/ 1391657 h 1679542"/>
                <a:gd name="connsiteX11" fmla="*/ 129152 w 2219836"/>
                <a:gd name="connsiteY11" fmla="*/ 1666542 h 1679542"/>
                <a:gd name="connsiteX12" fmla="*/ 0 w 2219836"/>
                <a:gd name="connsiteY12" fmla="*/ 1679542 h 1679542"/>
                <a:gd name="connsiteX0" fmla="*/ 4737 w 2211572"/>
                <a:gd name="connsiteY0" fmla="*/ 1657873 h 1666542"/>
                <a:gd name="connsiteX1" fmla="*/ 0 w 2211572"/>
                <a:gd name="connsiteY1" fmla="*/ 1329070 h 1666542"/>
                <a:gd name="connsiteX2" fmla="*/ 265814 w 2211572"/>
                <a:gd name="connsiteY2" fmla="*/ 1063256 h 1666542"/>
                <a:gd name="connsiteX3" fmla="*/ 2020186 w 2211572"/>
                <a:gd name="connsiteY3" fmla="*/ 1063256 h 1666542"/>
                <a:gd name="connsiteX4" fmla="*/ 2020186 w 2211572"/>
                <a:gd name="connsiteY4" fmla="*/ 170121 h 1666542"/>
                <a:gd name="connsiteX5" fmla="*/ 457200 w 2211572"/>
                <a:gd name="connsiteY5" fmla="*/ 329610 h 1666542"/>
                <a:gd name="connsiteX6" fmla="*/ 467833 w 2211572"/>
                <a:gd name="connsiteY6" fmla="*/ 180754 h 1666542"/>
                <a:gd name="connsiteX7" fmla="*/ 2211572 w 2211572"/>
                <a:gd name="connsiteY7" fmla="*/ 0 h 1666542"/>
                <a:gd name="connsiteX8" fmla="*/ 2211572 w 2211572"/>
                <a:gd name="connsiteY8" fmla="*/ 1182936 h 1666542"/>
                <a:gd name="connsiteX9" fmla="*/ 302046 w 2211572"/>
                <a:gd name="connsiteY9" fmla="*/ 1195936 h 1666542"/>
                <a:gd name="connsiteX10" fmla="*/ 119327 w 2211572"/>
                <a:gd name="connsiteY10" fmla="*/ 1391657 h 1666542"/>
                <a:gd name="connsiteX11" fmla="*/ 120888 w 2211572"/>
                <a:gd name="connsiteY11" fmla="*/ 1666542 h 1666542"/>
                <a:gd name="connsiteX12" fmla="*/ 4737 w 2211572"/>
                <a:gd name="connsiteY12" fmla="*/ 1657873 h 1666542"/>
                <a:gd name="connsiteX0" fmla="*/ 4737 w 2211572"/>
                <a:gd name="connsiteY0" fmla="*/ 1657873 h 1666542"/>
                <a:gd name="connsiteX1" fmla="*/ 0 w 2211572"/>
                <a:gd name="connsiteY1" fmla="*/ 1329070 h 1666542"/>
                <a:gd name="connsiteX2" fmla="*/ 265814 w 2211572"/>
                <a:gd name="connsiteY2" fmla="*/ 1063256 h 1666542"/>
                <a:gd name="connsiteX3" fmla="*/ 2028853 w 2211572"/>
                <a:gd name="connsiteY3" fmla="*/ 1054589 h 1666542"/>
                <a:gd name="connsiteX4" fmla="*/ 2020186 w 2211572"/>
                <a:gd name="connsiteY4" fmla="*/ 170121 h 1666542"/>
                <a:gd name="connsiteX5" fmla="*/ 457200 w 2211572"/>
                <a:gd name="connsiteY5" fmla="*/ 329610 h 1666542"/>
                <a:gd name="connsiteX6" fmla="*/ 467833 w 2211572"/>
                <a:gd name="connsiteY6" fmla="*/ 180754 h 1666542"/>
                <a:gd name="connsiteX7" fmla="*/ 2211572 w 2211572"/>
                <a:gd name="connsiteY7" fmla="*/ 0 h 1666542"/>
                <a:gd name="connsiteX8" fmla="*/ 2211572 w 2211572"/>
                <a:gd name="connsiteY8" fmla="*/ 1182936 h 1666542"/>
                <a:gd name="connsiteX9" fmla="*/ 302046 w 2211572"/>
                <a:gd name="connsiteY9" fmla="*/ 1195936 h 1666542"/>
                <a:gd name="connsiteX10" fmla="*/ 119327 w 2211572"/>
                <a:gd name="connsiteY10" fmla="*/ 1391657 h 1666542"/>
                <a:gd name="connsiteX11" fmla="*/ 120888 w 2211572"/>
                <a:gd name="connsiteY11" fmla="*/ 1666542 h 1666542"/>
                <a:gd name="connsiteX12" fmla="*/ 4737 w 2211572"/>
                <a:gd name="connsiteY12" fmla="*/ 1657873 h 1666542"/>
                <a:gd name="connsiteX0" fmla="*/ 4737 w 2211572"/>
                <a:gd name="connsiteY0" fmla="*/ 1657873 h 1666542"/>
                <a:gd name="connsiteX1" fmla="*/ 0 w 2211572"/>
                <a:gd name="connsiteY1" fmla="*/ 1329070 h 1666542"/>
                <a:gd name="connsiteX2" fmla="*/ 265814 w 2211572"/>
                <a:gd name="connsiteY2" fmla="*/ 1063256 h 1666542"/>
                <a:gd name="connsiteX3" fmla="*/ 2028853 w 2211572"/>
                <a:gd name="connsiteY3" fmla="*/ 1054589 h 1666542"/>
                <a:gd name="connsiteX4" fmla="*/ 2020186 w 2211572"/>
                <a:gd name="connsiteY4" fmla="*/ 170121 h 1666542"/>
                <a:gd name="connsiteX5" fmla="*/ 457200 w 2211572"/>
                <a:gd name="connsiteY5" fmla="*/ 329610 h 1666542"/>
                <a:gd name="connsiteX6" fmla="*/ 467833 w 2211572"/>
                <a:gd name="connsiteY6" fmla="*/ 180754 h 1666542"/>
                <a:gd name="connsiteX7" fmla="*/ 2211572 w 2211572"/>
                <a:gd name="connsiteY7" fmla="*/ 0 h 1666542"/>
                <a:gd name="connsiteX8" fmla="*/ 2211572 w 2211572"/>
                <a:gd name="connsiteY8" fmla="*/ 1182936 h 1666542"/>
                <a:gd name="connsiteX9" fmla="*/ 280377 w 2211572"/>
                <a:gd name="connsiteY9" fmla="*/ 1178602 h 1666542"/>
                <a:gd name="connsiteX10" fmla="*/ 119327 w 2211572"/>
                <a:gd name="connsiteY10" fmla="*/ 1391657 h 1666542"/>
                <a:gd name="connsiteX11" fmla="*/ 120888 w 2211572"/>
                <a:gd name="connsiteY11" fmla="*/ 1666542 h 1666542"/>
                <a:gd name="connsiteX12" fmla="*/ 4737 w 2211572"/>
                <a:gd name="connsiteY12" fmla="*/ 1657873 h 1666542"/>
                <a:gd name="connsiteX0" fmla="*/ 4737 w 2211572"/>
                <a:gd name="connsiteY0" fmla="*/ 1657873 h 1666542"/>
                <a:gd name="connsiteX1" fmla="*/ 0 w 2211572"/>
                <a:gd name="connsiteY1" fmla="*/ 1329070 h 1666542"/>
                <a:gd name="connsiteX2" fmla="*/ 265814 w 2211572"/>
                <a:gd name="connsiteY2" fmla="*/ 1063256 h 1666542"/>
                <a:gd name="connsiteX3" fmla="*/ 2028853 w 2211572"/>
                <a:gd name="connsiteY3" fmla="*/ 1054589 h 1666542"/>
                <a:gd name="connsiteX4" fmla="*/ 2020186 w 2211572"/>
                <a:gd name="connsiteY4" fmla="*/ 170121 h 1666542"/>
                <a:gd name="connsiteX5" fmla="*/ 457200 w 2211572"/>
                <a:gd name="connsiteY5" fmla="*/ 329610 h 1666542"/>
                <a:gd name="connsiteX6" fmla="*/ 467833 w 2211572"/>
                <a:gd name="connsiteY6" fmla="*/ 180754 h 1666542"/>
                <a:gd name="connsiteX7" fmla="*/ 2211572 w 2211572"/>
                <a:gd name="connsiteY7" fmla="*/ 0 h 1666542"/>
                <a:gd name="connsiteX8" fmla="*/ 2211572 w 2211572"/>
                <a:gd name="connsiteY8" fmla="*/ 1182936 h 1666542"/>
                <a:gd name="connsiteX9" fmla="*/ 297712 w 2211572"/>
                <a:gd name="connsiteY9" fmla="*/ 1178602 h 1666542"/>
                <a:gd name="connsiteX10" fmla="*/ 119327 w 2211572"/>
                <a:gd name="connsiteY10" fmla="*/ 1391657 h 1666542"/>
                <a:gd name="connsiteX11" fmla="*/ 120888 w 2211572"/>
                <a:gd name="connsiteY11" fmla="*/ 1666542 h 1666542"/>
                <a:gd name="connsiteX12" fmla="*/ 4737 w 2211572"/>
                <a:gd name="connsiteY12" fmla="*/ 1657873 h 1666542"/>
                <a:gd name="connsiteX0" fmla="*/ 4737 w 2211572"/>
                <a:gd name="connsiteY0" fmla="*/ 1657873 h 1666542"/>
                <a:gd name="connsiteX1" fmla="*/ 0 w 2211572"/>
                <a:gd name="connsiteY1" fmla="*/ 1329070 h 1666542"/>
                <a:gd name="connsiteX2" fmla="*/ 265814 w 2211572"/>
                <a:gd name="connsiteY2" fmla="*/ 1063256 h 1666542"/>
                <a:gd name="connsiteX3" fmla="*/ 2028853 w 2211572"/>
                <a:gd name="connsiteY3" fmla="*/ 1054589 h 1666542"/>
                <a:gd name="connsiteX4" fmla="*/ 2020186 w 2211572"/>
                <a:gd name="connsiteY4" fmla="*/ 170121 h 1666542"/>
                <a:gd name="connsiteX5" fmla="*/ 457200 w 2211572"/>
                <a:gd name="connsiteY5" fmla="*/ 329610 h 1666542"/>
                <a:gd name="connsiteX6" fmla="*/ 467833 w 2211572"/>
                <a:gd name="connsiteY6" fmla="*/ 180754 h 1666542"/>
                <a:gd name="connsiteX7" fmla="*/ 2211572 w 2211572"/>
                <a:gd name="connsiteY7" fmla="*/ 0 h 1666542"/>
                <a:gd name="connsiteX8" fmla="*/ 2211572 w 2211572"/>
                <a:gd name="connsiteY8" fmla="*/ 1182936 h 1666542"/>
                <a:gd name="connsiteX9" fmla="*/ 297712 w 2211572"/>
                <a:gd name="connsiteY9" fmla="*/ 1178602 h 1666542"/>
                <a:gd name="connsiteX10" fmla="*/ 101992 w 2211572"/>
                <a:gd name="connsiteY10" fmla="*/ 1374322 h 1666542"/>
                <a:gd name="connsiteX11" fmla="*/ 120888 w 2211572"/>
                <a:gd name="connsiteY11" fmla="*/ 1666542 h 1666542"/>
                <a:gd name="connsiteX12" fmla="*/ 4737 w 2211572"/>
                <a:gd name="connsiteY12" fmla="*/ 1657873 h 1666542"/>
                <a:gd name="connsiteX0" fmla="*/ 4737 w 2211572"/>
                <a:gd name="connsiteY0" fmla="*/ 1657873 h 1662208"/>
                <a:gd name="connsiteX1" fmla="*/ 0 w 2211572"/>
                <a:gd name="connsiteY1" fmla="*/ 1329070 h 1662208"/>
                <a:gd name="connsiteX2" fmla="*/ 265814 w 2211572"/>
                <a:gd name="connsiteY2" fmla="*/ 1063256 h 1662208"/>
                <a:gd name="connsiteX3" fmla="*/ 2028853 w 2211572"/>
                <a:gd name="connsiteY3" fmla="*/ 1054589 h 1662208"/>
                <a:gd name="connsiteX4" fmla="*/ 2020186 w 2211572"/>
                <a:gd name="connsiteY4" fmla="*/ 170121 h 1662208"/>
                <a:gd name="connsiteX5" fmla="*/ 457200 w 2211572"/>
                <a:gd name="connsiteY5" fmla="*/ 329610 h 1662208"/>
                <a:gd name="connsiteX6" fmla="*/ 467833 w 2211572"/>
                <a:gd name="connsiteY6" fmla="*/ 180754 h 1662208"/>
                <a:gd name="connsiteX7" fmla="*/ 2211572 w 2211572"/>
                <a:gd name="connsiteY7" fmla="*/ 0 h 1662208"/>
                <a:gd name="connsiteX8" fmla="*/ 2211572 w 2211572"/>
                <a:gd name="connsiteY8" fmla="*/ 1182936 h 1662208"/>
                <a:gd name="connsiteX9" fmla="*/ 297712 w 2211572"/>
                <a:gd name="connsiteY9" fmla="*/ 1178602 h 1662208"/>
                <a:gd name="connsiteX10" fmla="*/ 101992 w 2211572"/>
                <a:gd name="connsiteY10" fmla="*/ 1374322 h 1662208"/>
                <a:gd name="connsiteX11" fmla="*/ 94886 w 2211572"/>
                <a:gd name="connsiteY11" fmla="*/ 1662208 h 1662208"/>
                <a:gd name="connsiteX12" fmla="*/ 4737 w 2211572"/>
                <a:gd name="connsiteY12" fmla="*/ 1657873 h 1662208"/>
                <a:gd name="connsiteX0" fmla="*/ 4737 w 2211572"/>
                <a:gd name="connsiteY0" fmla="*/ 1657873 h 1657873"/>
                <a:gd name="connsiteX1" fmla="*/ 0 w 2211572"/>
                <a:gd name="connsiteY1" fmla="*/ 1329070 h 1657873"/>
                <a:gd name="connsiteX2" fmla="*/ 265814 w 2211572"/>
                <a:gd name="connsiteY2" fmla="*/ 1063256 h 1657873"/>
                <a:gd name="connsiteX3" fmla="*/ 2028853 w 2211572"/>
                <a:gd name="connsiteY3" fmla="*/ 1054589 h 1657873"/>
                <a:gd name="connsiteX4" fmla="*/ 2020186 w 2211572"/>
                <a:gd name="connsiteY4" fmla="*/ 170121 h 1657873"/>
                <a:gd name="connsiteX5" fmla="*/ 457200 w 2211572"/>
                <a:gd name="connsiteY5" fmla="*/ 329610 h 1657873"/>
                <a:gd name="connsiteX6" fmla="*/ 467833 w 2211572"/>
                <a:gd name="connsiteY6" fmla="*/ 180754 h 1657873"/>
                <a:gd name="connsiteX7" fmla="*/ 2211572 w 2211572"/>
                <a:gd name="connsiteY7" fmla="*/ 0 h 1657873"/>
                <a:gd name="connsiteX8" fmla="*/ 2211572 w 2211572"/>
                <a:gd name="connsiteY8" fmla="*/ 1182936 h 1657873"/>
                <a:gd name="connsiteX9" fmla="*/ 297712 w 2211572"/>
                <a:gd name="connsiteY9" fmla="*/ 1178602 h 1657873"/>
                <a:gd name="connsiteX10" fmla="*/ 101992 w 2211572"/>
                <a:gd name="connsiteY10" fmla="*/ 1374322 h 1657873"/>
                <a:gd name="connsiteX11" fmla="*/ 99219 w 2211572"/>
                <a:gd name="connsiteY11" fmla="*/ 1653541 h 1657873"/>
                <a:gd name="connsiteX12" fmla="*/ 4737 w 2211572"/>
                <a:gd name="connsiteY12" fmla="*/ 1657873 h 1657873"/>
                <a:gd name="connsiteX0" fmla="*/ 4737 w 2211572"/>
                <a:gd name="connsiteY0" fmla="*/ 1649206 h 1653541"/>
                <a:gd name="connsiteX1" fmla="*/ 0 w 2211572"/>
                <a:gd name="connsiteY1" fmla="*/ 1329070 h 1653541"/>
                <a:gd name="connsiteX2" fmla="*/ 265814 w 2211572"/>
                <a:gd name="connsiteY2" fmla="*/ 1063256 h 1653541"/>
                <a:gd name="connsiteX3" fmla="*/ 2028853 w 2211572"/>
                <a:gd name="connsiteY3" fmla="*/ 1054589 h 1653541"/>
                <a:gd name="connsiteX4" fmla="*/ 2020186 w 2211572"/>
                <a:gd name="connsiteY4" fmla="*/ 170121 h 1653541"/>
                <a:gd name="connsiteX5" fmla="*/ 457200 w 2211572"/>
                <a:gd name="connsiteY5" fmla="*/ 329610 h 1653541"/>
                <a:gd name="connsiteX6" fmla="*/ 467833 w 2211572"/>
                <a:gd name="connsiteY6" fmla="*/ 180754 h 1653541"/>
                <a:gd name="connsiteX7" fmla="*/ 2211572 w 2211572"/>
                <a:gd name="connsiteY7" fmla="*/ 0 h 1653541"/>
                <a:gd name="connsiteX8" fmla="*/ 2211572 w 2211572"/>
                <a:gd name="connsiteY8" fmla="*/ 1182936 h 1653541"/>
                <a:gd name="connsiteX9" fmla="*/ 297712 w 2211572"/>
                <a:gd name="connsiteY9" fmla="*/ 1178602 h 1653541"/>
                <a:gd name="connsiteX10" fmla="*/ 101992 w 2211572"/>
                <a:gd name="connsiteY10" fmla="*/ 1374322 h 1653541"/>
                <a:gd name="connsiteX11" fmla="*/ 99219 w 2211572"/>
                <a:gd name="connsiteY11" fmla="*/ 1653541 h 1653541"/>
                <a:gd name="connsiteX12" fmla="*/ 4737 w 2211572"/>
                <a:gd name="connsiteY12" fmla="*/ 1649206 h 1653541"/>
                <a:gd name="connsiteX0" fmla="*/ 404 w 2211572"/>
                <a:gd name="connsiteY0" fmla="*/ 1657874 h 1657874"/>
                <a:gd name="connsiteX1" fmla="*/ 0 w 2211572"/>
                <a:gd name="connsiteY1" fmla="*/ 1329070 h 1657874"/>
                <a:gd name="connsiteX2" fmla="*/ 265814 w 2211572"/>
                <a:gd name="connsiteY2" fmla="*/ 1063256 h 1657874"/>
                <a:gd name="connsiteX3" fmla="*/ 2028853 w 2211572"/>
                <a:gd name="connsiteY3" fmla="*/ 1054589 h 1657874"/>
                <a:gd name="connsiteX4" fmla="*/ 2020186 w 2211572"/>
                <a:gd name="connsiteY4" fmla="*/ 170121 h 1657874"/>
                <a:gd name="connsiteX5" fmla="*/ 457200 w 2211572"/>
                <a:gd name="connsiteY5" fmla="*/ 329610 h 1657874"/>
                <a:gd name="connsiteX6" fmla="*/ 467833 w 2211572"/>
                <a:gd name="connsiteY6" fmla="*/ 180754 h 1657874"/>
                <a:gd name="connsiteX7" fmla="*/ 2211572 w 2211572"/>
                <a:gd name="connsiteY7" fmla="*/ 0 h 1657874"/>
                <a:gd name="connsiteX8" fmla="*/ 2211572 w 2211572"/>
                <a:gd name="connsiteY8" fmla="*/ 1182936 h 1657874"/>
                <a:gd name="connsiteX9" fmla="*/ 297712 w 2211572"/>
                <a:gd name="connsiteY9" fmla="*/ 1178602 h 1657874"/>
                <a:gd name="connsiteX10" fmla="*/ 101992 w 2211572"/>
                <a:gd name="connsiteY10" fmla="*/ 1374322 h 1657874"/>
                <a:gd name="connsiteX11" fmla="*/ 99219 w 2211572"/>
                <a:gd name="connsiteY11" fmla="*/ 1653541 h 1657874"/>
                <a:gd name="connsiteX12" fmla="*/ 404 w 2211572"/>
                <a:gd name="connsiteY12" fmla="*/ 1657874 h 1657874"/>
                <a:gd name="connsiteX0" fmla="*/ 404 w 2211572"/>
                <a:gd name="connsiteY0" fmla="*/ 1657874 h 1657874"/>
                <a:gd name="connsiteX1" fmla="*/ 0 w 2211572"/>
                <a:gd name="connsiteY1" fmla="*/ 1329070 h 1657874"/>
                <a:gd name="connsiteX2" fmla="*/ 265814 w 2211572"/>
                <a:gd name="connsiteY2" fmla="*/ 1063256 h 1657874"/>
                <a:gd name="connsiteX3" fmla="*/ 2067856 w 2211572"/>
                <a:gd name="connsiteY3" fmla="*/ 1058923 h 1657874"/>
                <a:gd name="connsiteX4" fmla="*/ 2020186 w 2211572"/>
                <a:gd name="connsiteY4" fmla="*/ 170121 h 1657874"/>
                <a:gd name="connsiteX5" fmla="*/ 457200 w 2211572"/>
                <a:gd name="connsiteY5" fmla="*/ 329610 h 1657874"/>
                <a:gd name="connsiteX6" fmla="*/ 467833 w 2211572"/>
                <a:gd name="connsiteY6" fmla="*/ 180754 h 1657874"/>
                <a:gd name="connsiteX7" fmla="*/ 2211572 w 2211572"/>
                <a:gd name="connsiteY7" fmla="*/ 0 h 1657874"/>
                <a:gd name="connsiteX8" fmla="*/ 2211572 w 2211572"/>
                <a:gd name="connsiteY8" fmla="*/ 1182936 h 1657874"/>
                <a:gd name="connsiteX9" fmla="*/ 297712 w 2211572"/>
                <a:gd name="connsiteY9" fmla="*/ 1178602 h 1657874"/>
                <a:gd name="connsiteX10" fmla="*/ 101992 w 2211572"/>
                <a:gd name="connsiteY10" fmla="*/ 1374322 h 1657874"/>
                <a:gd name="connsiteX11" fmla="*/ 99219 w 2211572"/>
                <a:gd name="connsiteY11" fmla="*/ 1653541 h 1657874"/>
                <a:gd name="connsiteX12" fmla="*/ 404 w 2211572"/>
                <a:gd name="connsiteY12" fmla="*/ 1657874 h 1657874"/>
                <a:gd name="connsiteX0" fmla="*/ 404 w 2211572"/>
                <a:gd name="connsiteY0" fmla="*/ 1657874 h 1657874"/>
                <a:gd name="connsiteX1" fmla="*/ 0 w 2211572"/>
                <a:gd name="connsiteY1" fmla="*/ 1329070 h 1657874"/>
                <a:gd name="connsiteX2" fmla="*/ 265814 w 2211572"/>
                <a:gd name="connsiteY2" fmla="*/ 1063256 h 1657874"/>
                <a:gd name="connsiteX3" fmla="*/ 2067856 w 2211572"/>
                <a:gd name="connsiteY3" fmla="*/ 1058923 h 1657874"/>
                <a:gd name="connsiteX4" fmla="*/ 2067856 w 2211572"/>
                <a:gd name="connsiteY4" fmla="*/ 165787 h 1657874"/>
                <a:gd name="connsiteX5" fmla="*/ 457200 w 2211572"/>
                <a:gd name="connsiteY5" fmla="*/ 329610 h 1657874"/>
                <a:gd name="connsiteX6" fmla="*/ 467833 w 2211572"/>
                <a:gd name="connsiteY6" fmla="*/ 180754 h 1657874"/>
                <a:gd name="connsiteX7" fmla="*/ 2211572 w 2211572"/>
                <a:gd name="connsiteY7" fmla="*/ 0 h 1657874"/>
                <a:gd name="connsiteX8" fmla="*/ 2211572 w 2211572"/>
                <a:gd name="connsiteY8" fmla="*/ 1182936 h 1657874"/>
                <a:gd name="connsiteX9" fmla="*/ 297712 w 2211572"/>
                <a:gd name="connsiteY9" fmla="*/ 1178602 h 1657874"/>
                <a:gd name="connsiteX10" fmla="*/ 101992 w 2211572"/>
                <a:gd name="connsiteY10" fmla="*/ 1374322 h 1657874"/>
                <a:gd name="connsiteX11" fmla="*/ 99219 w 2211572"/>
                <a:gd name="connsiteY11" fmla="*/ 1653541 h 1657874"/>
                <a:gd name="connsiteX12" fmla="*/ 404 w 2211572"/>
                <a:gd name="connsiteY12" fmla="*/ 1657874 h 1657874"/>
                <a:gd name="connsiteX0" fmla="*/ 404 w 2211572"/>
                <a:gd name="connsiteY0" fmla="*/ 1657874 h 1657874"/>
                <a:gd name="connsiteX1" fmla="*/ 0 w 2211572"/>
                <a:gd name="connsiteY1" fmla="*/ 1329070 h 1657874"/>
                <a:gd name="connsiteX2" fmla="*/ 265814 w 2211572"/>
                <a:gd name="connsiteY2" fmla="*/ 1063256 h 1657874"/>
                <a:gd name="connsiteX3" fmla="*/ 2067856 w 2211572"/>
                <a:gd name="connsiteY3" fmla="*/ 1058923 h 1657874"/>
                <a:gd name="connsiteX4" fmla="*/ 2067856 w 2211572"/>
                <a:gd name="connsiteY4" fmla="*/ 165787 h 1657874"/>
                <a:gd name="connsiteX5" fmla="*/ 457200 w 2211572"/>
                <a:gd name="connsiteY5" fmla="*/ 329610 h 1657874"/>
                <a:gd name="connsiteX6" fmla="*/ 467833 w 2211572"/>
                <a:gd name="connsiteY6" fmla="*/ 180754 h 1657874"/>
                <a:gd name="connsiteX7" fmla="*/ 2211572 w 2211572"/>
                <a:gd name="connsiteY7" fmla="*/ 0 h 1657874"/>
                <a:gd name="connsiteX8" fmla="*/ 2185570 w 2211572"/>
                <a:gd name="connsiteY8" fmla="*/ 1182936 h 1657874"/>
                <a:gd name="connsiteX9" fmla="*/ 297712 w 2211572"/>
                <a:gd name="connsiteY9" fmla="*/ 1178602 h 1657874"/>
                <a:gd name="connsiteX10" fmla="*/ 101992 w 2211572"/>
                <a:gd name="connsiteY10" fmla="*/ 1374322 h 1657874"/>
                <a:gd name="connsiteX11" fmla="*/ 99219 w 2211572"/>
                <a:gd name="connsiteY11" fmla="*/ 1653541 h 1657874"/>
                <a:gd name="connsiteX12" fmla="*/ 404 w 2211572"/>
                <a:gd name="connsiteY12" fmla="*/ 1657874 h 1657874"/>
                <a:gd name="connsiteX0" fmla="*/ 404 w 2189904"/>
                <a:gd name="connsiteY0" fmla="*/ 1657874 h 1657874"/>
                <a:gd name="connsiteX1" fmla="*/ 0 w 2189904"/>
                <a:gd name="connsiteY1" fmla="*/ 1329070 h 1657874"/>
                <a:gd name="connsiteX2" fmla="*/ 265814 w 2189904"/>
                <a:gd name="connsiteY2" fmla="*/ 1063256 h 1657874"/>
                <a:gd name="connsiteX3" fmla="*/ 2067856 w 2189904"/>
                <a:gd name="connsiteY3" fmla="*/ 1058923 h 1657874"/>
                <a:gd name="connsiteX4" fmla="*/ 2067856 w 2189904"/>
                <a:gd name="connsiteY4" fmla="*/ 165787 h 1657874"/>
                <a:gd name="connsiteX5" fmla="*/ 457200 w 2189904"/>
                <a:gd name="connsiteY5" fmla="*/ 329610 h 1657874"/>
                <a:gd name="connsiteX6" fmla="*/ 467833 w 2189904"/>
                <a:gd name="connsiteY6" fmla="*/ 180754 h 1657874"/>
                <a:gd name="connsiteX7" fmla="*/ 2189904 w 2189904"/>
                <a:gd name="connsiteY7" fmla="*/ 0 h 1657874"/>
                <a:gd name="connsiteX8" fmla="*/ 2185570 w 2189904"/>
                <a:gd name="connsiteY8" fmla="*/ 1182936 h 1657874"/>
                <a:gd name="connsiteX9" fmla="*/ 297712 w 2189904"/>
                <a:gd name="connsiteY9" fmla="*/ 1178602 h 1657874"/>
                <a:gd name="connsiteX10" fmla="*/ 101992 w 2189904"/>
                <a:gd name="connsiteY10" fmla="*/ 1374322 h 1657874"/>
                <a:gd name="connsiteX11" fmla="*/ 99219 w 2189904"/>
                <a:gd name="connsiteY11" fmla="*/ 1653541 h 1657874"/>
                <a:gd name="connsiteX12" fmla="*/ 404 w 2189904"/>
                <a:gd name="connsiteY12" fmla="*/ 1657874 h 1657874"/>
                <a:gd name="connsiteX0" fmla="*/ 404 w 2185695"/>
                <a:gd name="connsiteY0" fmla="*/ 1653540 h 1653540"/>
                <a:gd name="connsiteX1" fmla="*/ 0 w 2185695"/>
                <a:gd name="connsiteY1" fmla="*/ 1324736 h 1653540"/>
                <a:gd name="connsiteX2" fmla="*/ 265814 w 2185695"/>
                <a:gd name="connsiteY2" fmla="*/ 1058922 h 1653540"/>
                <a:gd name="connsiteX3" fmla="*/ 2067856 w 2185695"/>
                <a:gd name="connsiteY3" fmla="*/ 1054589 h 1653540"/>
                <a:gd name="connsiteX4" fmla="*/ 2067856 w 2185695"/>
                <a:gd name="connsiteY4" fmla="*/ 161453 h 1653540"/>
                <a:gd name="connsiteX5" fmla="*/ 457200 w 2185695"/>
                <a:gd name="connsiteY5" fmla="*/ 325276 h 1653540"/>
                <a:gd name="connsiteX6" fmla="*/ 467833 w 2185695"/>
                <a:gd name="connsiteY6" fmla="*/ 176420 h 1653540"/>
                <a:gd name="connsiteX7" fmla="*/ 2176903 w 2185695"/>
                <a:gd name="connsiteY7" fmla="*/ 0 h 1653540"/>
                <a:gd name="connsiteX8" fmla="*/ 2185570 w 2185695"/>
                <a:gd name="connsiteY8" fmla="*/ 1178602 h 1653540"/>
                <a:gd name="connsiteX9" fmla="*/ 297712 w 2185695"/>
                <a:gd name="connsiteY9" fmla="*/ 1174268 h 1653540"/>
                <a:gd name="connsiteX10" fmla="*/ 101992 w 2185695"/>
                <a:gd name="connsiteY10" fmla="*/ 1369988 h 1653540"/>
                <a:gd name="connsiteX11" fmla="*/ 99219 w 2185695"/>
                <a:gd name="connsiteY11" fmla="*/ 1649207 h 1653540"/>
                <a:gd name="connsiteX12" fmla="*/ 404 w 2185695"/>
                <a:gd name="connsiteY12" fmla="*/ 1653540 h 1653540"/>
                <a:gd name="connsiteX0" fmla="*/ 404 w 2185987"/>
                <a:gd name="connsiteY0" fmla="*/ 1662207 h 1662207"/>
                <a:gd name="connsiteX1" fmla="*/ 0 w 2185987"/>
                <a:gd name="connsiteY1" fmla="*/ 1333403 h 1662207"/>
                <a:gd name="connsiteX2" fmla="*/ 265814 w 2185987"/>
                <a:gd name="connsiteY2" fmla="*/ 1067589 h 1662207"/>
                <a:gd name="connsiteX3" fmla="*/ 2067856 w 2185987"/>
                <a:gd name="connsiteY3" fmla="*/ 1063256 h 1662207"/>
                <a:gd name="connsiteX4" fmla="*/ 2067856 w 2185987"/>
                <a:gd name="connsiteY4" fmla="*/ 170120 h 1662207"/>
                <a:gd name="connsiteX5" fmla="*/ 457200 w 2185987"/>
                <a:gd name="connsiteY5" fmla="*/ 333943 h 1662207"/>
                <a:gd name="connsiteX6" fmla="*/ 467833 w 2185987"/>
                <a:gd name="connsiteY6" fmla="*/ 185087 h 1662207"/>
                <a:gd name="connsiteX7" fmla="*/ 2185570 w 2185987"/>
                <a:gd name="connsiteY7" fmla="*/ 0 h 1662207"/>
                <a:gd name="connsiteX8" fmla="*/ 2185570 w 2185987"/>
                <a:gd name="connsiteY8" fmla="*/ 1187269 h 1662207"/>
                <a:gd name="connsiteX9" fmla="*/ 297712 w 2185987"/>
                <a:gd name="connsiteY9" fmla="*/ 1182935 h 1662207"/>
                <a:gd name="connsiteX10" fmla="*/ 101992 w 2185987"/>
                <a:gd name="connsiteY10" fmla="*/ 1378655 h 1662207"/>
                <a:gd name="connsiteX11" fmla="*/ 99219 w 2185987"/>
                <a:gd name="connsiteY11" fmla="*/ 1657874 h 1662207"/>
                <a:gd name="connsiteX12" fmla="*/ 404 w 2185987"/>
                <a:gd name="connsiteY12"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2067856 w 2185987"/>
                <a:gd name="connsiteY3" fmla="*/ 1063256 h 1662207"/>
                <a:gd name="connsiteX4" fmla="*/ 2067856 w 2185987"/>
                <a:gd name="connsiteY4" fmla="*/ 139785 h 1662207"/>
                <a:gd name="connsiteX5" fmla="*/ 457200 w 2185987"/>
                <a:gd name="connsiteY5" fmla="*/ 333943 h 1662207"/>
                <a:gd name="connsiteX6" fmla="*/ 467833 w 2185987"/>
                <a:gd name="connsiteY6" fmla="*/ 185087 h 1662207"/>
                <a:gd name="connsiteX7" fmla="*/ 2185570 w 2185987"/>
                <a:gd name="connsiteY7" fmla="*/ 0 h 1662207"/>
                <a:gd name="connsiteX8" fmla="*/ 2185570 w 2185987"/>
                <a:gd name="connsiteY8" fmla="*/ 1187269 h 1662207"/>
                <a:gd name="connsiteX9" fmla="*/ 297712 w 2185987"/>
                <a:gd name="connsiteY9" fmla="*/ 1182935 h 1662207"/>
                <a:gd name="connsiteX10" fmla="*/ 101992 w 2185987"/>
                <a:gd name="connsiteY10" fmla="*/ 1378655 h 1662207"/>
                <a:gd name="connsiteX11" fmla="*/ 99219 w 2185987"/>
                <a:gd name="connsiteY11" fmla="*/ 1657874 h 1662207"/>
                <a:gd name="connsiteX12" fmla="*/ 404 w 2185987"/>
                <a:gd name="connsiteY12"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2067856 w 2185987"/>
                <a:gd name="connsiteY3" fmla="*/ 1063256 h 1662207"/>
                <a:gd name="connsiteX4" fmla="*/ 2067856 w 2185987"/>
                <a:gd name="connsiteY4" fmla="*/ 139785 h 1662207"/>
                <a:gd name="connsiteX5" fmla="*/ 461533 w 2185987"/>
                <a:gd name="connsiteY5" fmla="*/ 312274 h 1662207"/>
                <a:gd name="connsiteX6" fmla="*/ 467833 w 2185987"/>
                <a:gd name="connsiteY6" fmla="*/ 185087 h 1662207"/>
                <a:gd name="connsiteX7" fmla="*/ 2185570 w 2185987"/>
                <a:gd name="connsiteY7" fmla="*/ 0 h 1662207"/>
                <a:gd name="connsiteX8" fmla="*/ 2185570 w 2185987"/>
                <a:gd name="connsiteY8" fmla="*/ 1187269 h 1662207"/>
                <a:gd name="connsiteX9" fmla="*/ 297712 w 2185987"/>
                <a:gd name="connsiteY9" fmla="*/ 1182935 h 1662207"/>
                <a:gd name="connsiteX10" fmla="*/ 101992 w 2185987"/>
                <a:gd name="connsiteY10" fmla="*/ 1378655 h 1662207"/>
                <a:gd name="connsiteX11" fmla="*/ 99219 w 2185987"/>
                <a:gd name="connsiteY11" fmla="*/ 1657874 h 1662207"/>
                <a:gd name="connsiteX12" fmla="*/ 404 w 2185987"/>
                <a:gd name="connsiteY12"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2067856 w 2185987"/>
                <a:gd name="connsiteY3" fmla="*/ 1063256 h 1662207"/>
                <a:gd name="connsiteX4" fmla="*/ 2065740 w 2185987"/>
                <a:gd name="connsiteY4" fmla="*/ 984999 h 1662207"/>
                <a:gd name="connsiteX5" fmla="*/ 2067856 w 2185987"/>
                <a:gd name="connsiteY5" fmla="*/ 139785 h 1662207"/>
                <a:gd name="connsiteX6" fmla="*/ 461533 w 2185987"/>
                <a:gd name="connsiteY6" fmla="*/ 312274 h 1662207"/>
                <a:gd name="connsiteX7" fmla="*/ 467833 w 2185987"/>
                <a:gd name="connsiteY7" fmla="*/ 185087 h 1662207"/>
                <a:gd name="connsiteX8" fmla="*/ 2185570 w 2185987"/>
                <a:gd name="connsiteY8" fmla="*/ 0 h 1662207"/>
                <a:gd name="connsiteX9" fmla="*/ 2185570 w 2185987"/>
                <a:gd name="connsiteY9" fmla="*/ 1187269 h 1662207"/>
                <a:gd name="connsiteX10" fmla="*/ 297712 w 2185987"/>
                <a:gd name="connsiteY10" fmla="*/ 1182935 h 1662207"/>
                <a:gd name="connsiteX11" fmla="*/ 101992 w 2185987"/>
                <a:gd name="connsiteY11" fmla="*/ 1378655 h 1662207"/>
                <a:gd name="connsiteX12" fmla="*/ 99219 w 2185987"/>
                <a:gd name="connsiteY12" fmla="*/ 1657874 h 1662207"/>
                <a:gd name="connsiteX13" fmla="*/ 404 w 2185987"/>
                <a:gd name="connsiteY13"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1996401 w 2185987"/>
                <a:gd name="connsiteY3" fmla="*/ 1067338 h 1662207"/>
                <a:gd name="connsiteX4" fmla="*/ 2067856 w 2185987"/>
                <a:gd name="connsiteY4" fmla="*/ 1063256 h 1662207"/>
                <a:gd name="connsiteX5" fmla="*/ 2065740 w 2185987"/>
                <a:gd name="connsiteY5" fmla="*/ 984999 h 1662207"/>
                <a:gd name="connsiteX6" fmla="*/ 2067856 w 2185987"/>
                <a:gd name="connsiteY6" fmla="*/ 139785 h 1662207"/>
                <a:gd name="connsiteX7" fmla="*/ 461533 w 2185987"/>
                <a:gd name="connsiteY7" fmla="*/ 312274 h 1662207"/>
                <a:gd name="connsiteX8" fmla="*/ 467833 w 2185987"/>
                <a:gd name="connsiteY8" fmla="*/ 185087 h 1662207"/>
                <a:gd name="connsiteX9" fmla="*/ 2185570 w 2185987"/>
                <a:gd name="connsiteY9" fmla="*/ 0 h 1662207"/>
                <a:gd name="connsiteX10" fmla="*/ 2185570 w 2185987"/>
                <a:gd name="connsiteY10" fmla="*/ 1187269 h 1662207"/>
                <a:gd name="connsiteX11" fmla="*/ 297712 w 2185987"/>
                <a:gd name="connsiteY11" fmla="*/ 1182935 h 1662207"/>
                <a:gd name="connsiteX12" fmla="*/ 101992 w 2185987"/>
                <a:gd name="connsiteY12" fmla="*/ 1378655 h 1662207"/>
                <a:gd name="connsiteX13" fmla="*/ 99219 w 2185987"/>
                <a:gd name="connsiteY13" fmla="*/ 1657874 h 1662207"/>
                <a:gd name="connsiteX14" fmla="*/ 404 w 2185987"/>
                <a:gd name="connsiteY14"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1996401 w 2185987"/>
                <a:gd name="connsiteY3" fmla="*/ 1067338 h 1662207"/>
                <a:gd name="connsiteX4" fmla="*/ 2065740 w 2185987"/>
                <a:gd name="connsiteY4" fmla="*/ 984999 h 1662207"/>
                <a:gd name="connsiteX5" fmla="*/ 2067856 w 2185987"/>
                <a:gd name="connsiteY5" fmla="*/ 139785 h 1662207"/>
                <a:gd name="connsiteX6" fmla="*/ 461533 w 2185987"/>
                <a:gd name="connsiteY6" fmla="*/ 312274 h 1662207"/>
                <a:gd name="connsiteX7" fmla="*/ 467833 w 2185987"/>
                <a:gd name="connsiteY7" fmla="*/ 185087 h 1662207"/>
                <a:gd name="connsiteX8" fmla="*/ 2185570 w 2185987"/>
                <a:gd name="connsiteY8" fmla="*/ 0 h 1662207"/>
                <a:gd name="connsiteX9" fmla="*/ 2185570 w 2185987"/>
                <a:gd name="connsiteY9" fmla="*/ 1187269 h 1662207"/>
                <a:gd name="connsiteX10" fmla="*/ 297712 w 2185987"/>
                <a:gd name="connsiteY10" fmla="*/ 1182935 h 1662207"/>
                <a:gd name="connsiteX11" fmla="*/ 101992 w 2185987"/>
                <a:gd name="connsiteY11" fmla="*/ 1378655 h 1662207"/>
                <a:gd name="connsiteX12" fmla="*/ 99219 w 2185987"/>
                <a:gd name="connsiteY12" fmla="*/ 1657874 h 1662207"/>
                <a:gd name="connsiteX13" fmla="*/ 404 w 2185987"/>
                <a:gd name="connsiteY13"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1966066 w 2185987"/>
                <a:gd name="connsiteY3" fmla="*/ 1067338 h 1662207"/>
                <a:gd name="connsiteX4" fmla="*/ 2065740 w 2185987"/>
                <a:gd name="connsiteY4" fmla="*/ 984999 h 1662207"/>
                <a:gd name="connsiteX5" fmla="*/ 2067856 w 2185987"/>
                <a:gd name="connsiteY5" fmla="*/ 139785 h 1662207"/>
                <a:gd name="connsiteX6" fmla="*/ 461533 w 2185987"/>
                <a:gd name="connsiteY6" fmla="*/ 312274 h 1662207"/>
                <a:gd name="connsiteX7" fmla="*/ 467833 w 2185987"/>
                <a:gd name="connsiteY7" fmla="*/ 185087 h 1662207"/>
                <a:gd name="connsiteX8" fmla="*/ 2185570 w 2185987"/>
                <a:gd name="connsiteY8" fmla="*/ 0 h 1662207"/>
                <a:gd name="connsiteX9" fmla="*/ 2185570 w 2185987"/>
                <a:gd name="connsiteY9" fmla="*/ 1187269 h 1662207"/>
                <a:gd name="connsiteX10" fmla="*/ 297712 w 2185987"/>
                <a:gd name="connsiteY10" fmla="*/ 1182935 h 1662207"/>
                <a:gd name="connsiteX11" fmla="*/ 101992 w 2185987"/>
                <a:gd name="connsiteY11" fmla="*/ 1378655 h 1662207"/>
                <a:gd name="connsiteX12" fmla="*/ 99219 w 2185987"/>
                <a:gd name="connsiteY12" fmla="*/ 1657874 h 1662207"/>
                <a:gd name="connsiteX13" fmla="*/ 404 w 2185987"/>
                <a:gd name="connsiteY13"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1966066 w 2185987"/>
                <a:gd name="connsiteY3" fmla="*/ 1067338 h 1662207"/>
                <a:gd name="connsiteX4" fmla="*/ 2065740 w 2185987"/>
                <a:gd name="connsiteY4" fmla="*/ 984999 h 1662207"/>
                <a:gd name="connsiteX5" fmla="*/ 2067856 w 2185987"/>
                <a:gd name="connsiteY5" fmla="*/ 139785 h 1662207"/>
                <a:gd name="connsiteX6" fmla="*/ 461533 w 2185987"/>
                <a:gd name="connsiteY6" fmla="*/ 312274 h 1662207"/>
                <a:gd name="connsiteX7" fmla="*/ 467833 w 2185987"/>
                <a:gd name="connsiteY7" fmla="*/ 185087 h 1662207"/>
                <a:gd name="connsiteX8" fmla="*/ 2185570 w 2185987"/>
                <a:gd name="connsiteY8" fmla="*/ 0 h 1662207"/>
                <a:gd name="connsiteX9" fmla="*/ 2185570 w 2185987"/>
                <a:gd name="connsiteY9" fmla="*/ 1187269 h 1662207"/>
                <a:gd name="connsiteX10" fmla="*/ 297712 w 2185987"/>
                <a:gd name="connsiteY10" fmla="*/ 1182935 h 1662207"/>
                <a:gd name="connsiteX11" fmla="*/ 101992 w 2185987"/>
                <a:gd name="connsiteY11" fmla="*/ 1378655 h 1662207"/>
                <a:gd name="connsiteX12" fmla="*/ 99219 w 2185987"/>
                <a:gd name="connsiteY12" fmla="*/ 1657874 h 1662207"/>
                <a:gd name="connsiteX13" fmla="*/ 404 w 2185987"/>
                <a:gd name="connsiteY13" fmla="*/ 1662207 h 1662207"/>
                <a:gd name="connsiteX0" fmla="*/ 404 w 2185987"/>
                <a:gd name="connsiteY0" fmla="*/ 1662207 h 1662207"/>
                <a:gd name="connsiteX1" fmla="*/ 0 w 2185987"/>
                <a:gd name="connsiteY1" fmla="*/ 1333403 h 1662207"/>
                <a:gd name="connsiteX2" fmla="*/ 265814 w 2185987"/>
                <a:gd name="connsiteY2" fmla="*/ 1067589 h 1662207"/>
                <a:gd name="connsiteX3" fmla="*/ 1966066 w 2185987"/>
                <a:gd name="connsiteY3" fmla="*/ 1067338 h 1662207"/>
                <a:gd name="connsiteX4" fmla="*/ 2065740 w 2185987"/>
                <a:gd name="connsiteY4" fmla="*/ 984999 h 1662207"/>
                <a:gd name="connsiteX5" fmla="*/ 2067856 w 2185987"/>
                <a:gd name="connsiteY5" fmla="*/ 139785 h 1662207"/>
                <a:gd name="connsiteX6" fmla="*/ 461533 w 2185987"/>
                <a:gd name="connsiteY6" fmla="*/ 312274 h 1662207"/>
                <a:gd name="connsiteX7" fmla="*/ 467833 w 2185987"/>
                <a:gd name="connsiteY7" fmla="*/ 185087 h 1662207"/>
                <a:gd name="connsiteX8" fmla="*/ 2185570 w 2185987"/>
                <a:gd name="connsiteY8" fmla="*/ 0 h 1662207"/>
                <a:gd name="connsiteX9" fmla="*/ 2185570 w 2185987"/>
                <a:gd name="connsiteY9" fmla="*/ 1187269 h 1662207"/>
                <a:gd name="connsiteX10" fmla="*/ 297712 w 2185987"/>
                <a:gd name="connsiteY10" fmla="*/ 1182935 h 1662207"/>
                <a:gd name="connsiteX11" fmla="*/ 101992 w 2185987"/>
                <a:gd name="connsiteY11" fmla="*/ 1378655 h 1662207"/>
                <a:gd name="connsiteX12" fmla="*/ 99219 w 2185987"/>
                <a:gd name="connsiteY12" fmla="*/ 1657874 h 1662207"/>
                <a:gd name="connsiteX13" fmla="*/ 404 w 2185987"/>
                <a:gd name="connsiteY13" fmla="*/ 1662207 h 1662207"/>
                <a:gd name="connsiteX0" fmla="*/ 404 w 2324474"/>
                <a:gd name="connsiteY0" fmla="*/ 1662207 h 1662207"/>
                <a:gd name="connsiteX1" fmla="*/ 0 w 2324474"/>
                <a:gd name="connsiteY1" fmla="*/ 1333403 h 1662207"/>
                <a:gd name="connsiteX2" fmla="*/ 265814 w 2324474"/>
                <a:gd name="connsiteY2" fmla="*/ 1067589 h 1662207"/>
                <a:gd name="connsiteX3" fmla="*/ 1966066 w 2324474"/>
                <a:gd name="connsiteY3" fmla="*/ 1067338 h 1662207"/>
                <a:gd name="connsiteX4" fmla="*/ 2065740 w 2324474"/>
                <a:gd name="connsiteY4" fmla="*/ 984999 h 1662207"/>
                <a:gd name="connsiteX5" fmla="*/ 2067856 w 2324474"/>
                <a:gd name="connsiteY5" fmla="*/ 139785 h 1662207"/>
                <a:gd name="connsiteX6" fmla="*/ 461533 w 2324474"/>
                <a:gd name="connsiteY6" fmla="*/ 312274 h 1662207"/>
                <a:gd name="connsiteX7" fmla="*/ 467833 w 2324474"/>
                <a:gd name="connsiteY7" fmla="*/ 185087 h 1662207"/>
                <a:gd name="connsiteX8" fmla="*/ 2185570 w 2324474"/>
                <a:gd name="connsiteY8" fmla="*/ 0 h 1662207"/>
                <a:gd name="connsiteX9" fmla="*/ 2182748 w 2324474"/>
                <a:gd name="connsiteY9" fmla="*/ 1093340 h 1662207"/>
                <a:gd name="connsiteX10" fmla="*/ 2185570 w 2324474"/>
                <a:gd name="connsiteY10" fmla="*/ 1187269 h 1662207"/>
                <a:gd name="connsiteX11" fmla="*/ 297712 w 2324474"/>
                <a:gd name="connsiteY11" fmla="*/ 1182935 h 1662207"/>
                <a:gd name="connsiteX12" fmla="*/ 101992 w 2324474"/>
                <a:gd name="connsiteY12" fmla="*/ 1378655 h 1662207"/>
                <a:gd name="connsiteX13" fmla="*/ 99219 w 2324474"/>
                <a:gd name="connsiteY13" fmla="*/ 1657874 h 1662207"/>
                <a:gd name="connsiteX14" fmla="*/ 404 w 2324474"/>
                <a:gd name="connsiteY14" fmla="*/ 1662207 h 1662207"/>
                <a:gd name="connsiteX0" fmla="*/ 404 w 2311873"/>
                <a:gd name="connsiteY0" fmla="*/ 1662207 h 1662207"/>
                <a:gd name="connsiteX1" fmla="*/ 0 w 2311873"/>
                <a:gd name="connsiteY1" fmla="*/ 1333403 h 1662207"/>
                <a:gd name="connsiteX2" fmla="*/ 265814 w 2311873"/>
                <a:gd name="connsiteY2" fmla="*/ 1067589 h 1662207"/>
                <a:gd name="connsiteX3" fmla="*/ 1966066 w 2311873"/>
                <a:gd name="connsiteY3" fmla="*/ 1067338 h 1662207"/>
                <a:gd name="connsiteX4" fmla="*/ 2065740 w 2311873"/>
                <a:gd name="connsiteY4" fmla="*/ 984999 h 1662207"/>
                <a:gd name="connsiteX5" fmla="*/ 2067856 w 2311873"/>
                <a:gd name="connsiteY5" fmla="*/ 139785 h 1662207"/>
                <a:gd name="connsiteX6" fmla="*/ 461533 w 2311873"/>
                <a:gd name="connsiteY6" fmla="*/ 312274 h 1662207"/>
                <a:gd name="connsiteX7" fmla="*/ 467833 w 2311873"/>
                <a:gd name="connsiteY7" fmla="*/ 185087 h 1662207"/>
                <a:gd name="connsiteX8" fmla="*/ 2185570 w 2311873"/>
                <a:gd name="connsiteY8" fmla="*/ 0 h 1662207"/>
                <a:gd name="connsiteX9" fmla="*/ 2182748 w 2311873"/>
                <a:gd name="connsiteY9" fmla="*/ 1093340 h 1662207"/>
                <a:gd name="connsiteX10" fmla="*/ 2185570 w 2311873"/>
                <a:gd name="connsiteY10" fmla="*/ 1187269 h 1662207"/>
                <a:gd name="connsiteX11" fmla="*/ 2087407 w 2311873"/>
                <a:gd name="connsiteY11" fmla="*/ 1180013 h 1662207"/>
                <a:gd name="connsiteX12" fmla="*/ 297712 w 2311873"/>
                <a:gd name="connsiteY12" fmla="*/ 1182935 h 1662207"/>
                <a:gd name="connsiteX13" fmla="*/ 101992 w 2311873"/>
                <a:gd name="connsiteY13" fmla="*/ 1378655 h 1662207"/>
                <a:gd name="connsiteX14" fmla="*/ 99219 w 2311873"/>
                <a:gd name="connsiteY14" fmla="*/ 1657874 h 1662207"/>
                <a:gd name="connsiteX15" fmla="*/ 404 w 2311873"/>
                <a:gd name="connsiteY15" fmla="*/ 1662207 h 1662207"/>
                <a:gd name="connsiteX0" fmla="*/ 404 w 2315551"/>
                <a:gd name="connsiteY0" fmla="*/ 1662207 h 1662207"/>
                <a:gd name="connsiteX1" fmla="*/ 0 w 2315551"/>
                <a:gd name="connsiteY1" fmla="*/ 1333403 h 1662207"/>
                <a:gd name="connsiteX2" fmla="*/ 265814 w 2315551"/>
                <a:gd name="connsiteY2" fmla="*/ 1067589 h 1662207"/>
                <a:gd name="connsiteX3" fmla="*/ 1966066 w 2315551"/>
                <a:gd name="connsiteY3" fmla="*/ 1067338 h 1662207"/>
                <a:gd name="connsiteX4" fmla="*/ 2065740 w 2315551"/>
                <a:gd name="connsiteY4" fmla="*/ 984999 h 1662207"/>
                <a:gd name="connsiteX5" fmla="*/ 2067856 w 2315551"/>
                <a:gd name="connsiteY5" fmla="*/ 139785 h 1662207"/>
                <a:gd name="connsiteX6" fmla="*/ 461533 w 2315551"/>
                <a:gd name="connsiteY6" fmla="*/ 312274 h 1662207"/>
                <a:gd name="connsiteX7" fmla="*/ 467833 w 2315551"/>
                <a:gd name="connsiteY7" fmla="*/ 185087 h 1662207"/>
                <a:gd name="connsiteX8" fmla="*/ 2185570 w 2315551"/>
                <a:gd name="connsiteY8" fmla="*/ 0 h 1662207"/>
                <a:gd name="connsiteX9" fmla="*/ 2182748 w 2315551"/>
                <a:gd name="connsiteY9" fmla="*/ 1093340 h 1662207"/>
                <a:gd name="connsiteX10" fmla="*/ 2087407 w 2315551"/>
                <a:gd name="connsiteY10" fmla="*/ 1180013 h 1662207"/>
                <a:gd name="connsiteX11" fmla="*/ 297712 w 2315551"/>
                <a:gd name="connsiteY11" fmla="*/ 1182935 h 1662207"/>
                <a:gd name="connsiteX12" fmla="*/ 101992 w 2315551"/>
                <a:gd name="connsiteY12" fmla="*/ 1378655 h 1662207"/>
                <a:gd name="connsiteX13" fmla="*/ 99219 w 2315551"/>
                <a:gd name="connsiteY13" fmla="*/ 1657874 h 1662207"/>
                <a:gd name="connsiteX14" fmla="*/ 404 w 2315551"/>
                <a:gd name="connsiteY14" fmla="*/ 1662207 h 1662207"/>
                <a:gd name="connsiteX0" fmla="*/ 404 w 2315551"/>
                <a:gd name="connsiteY0" fmla="*/ 1662207 h 1662207"/>
                <a:gd name="connsiteX1" fmla="*/ 0 w 2315551"/>
                <a:gd name="connsiteY1" fmla="*/ 1333403 h 1662207"/>
                <a:gd name="connsiteX2" fmla="*/ 265814 w 2315551"/>
                <a:gd name="connsiteY2" fmla="*/ 1067589 h 1662207"/>
                <a:gd name="connsiteX3" fmla="*/ 1966066 w 2315551"/>
                <a:gd name="connsiteY3" fmla="*/ 1067338 h 1662207"/>
                <a:gd name="connsiteX4" fmla="*/ 2065740 w 2315551"/>
                <a:gd name="connsiteY4" fmla="*/ 984999 h 1662207"/>
                <a:gd name="connsiteX5" fmla="*/ 2067856 w 2315551"/>
                <a:gd name="connsiteY5" fmla="*/ 139785 h 1662207"/>
                <a:gd name="connsiteX6" fmla="*/ 461533 w 2315551"/>
                <a:gd name="connsiteY6" fmla="*/ 312274 h 1662207"/>
                <a:gd name="connsiteX7" fmla="*/ 467833 w 2315551"/>
                <a:gd name="connsiteY7" fmla="*/ 185087 h 1662207"/>
                <a:gd name="connsiteX8" fmla="*/ 2185570 w 2315551"/>
                <a:gd name="connsiteY8" fmla="*/ 0 h 1662207"/>
                <a:gd name="connsiteX9" fmla="*/ 2182748 w 2315551"/>
                <a:gd name="connsiteY9" fmla="*/ 1093340 h 1662207"/>
                <a:gd name="connsiteX10" fmla="*/ 2087407 w 2315551"/>
                <a:gd name="connsiteY10" fmla="*/ 1180013 h 1662207"/>
                <a:gd name="connsiteX11" fmla="*/ 297712 w 2315551"/>
                <a:gd name="connsiteY11" fmla="*/ 1182935 h 1662207"/>
                <a:gd name="connsiteX12" fmla="*/ 101992 w 2315551"/>
                <a:gd name="connsiteY12" fmla="*/ 1378655 h 1662207"/>
                <a:gd name="connsiteX13" fmla="*/ 99219 w 2315551"/>
                <a:gd name="connsiteY13" fmla="*/ 1657874 h 1662207"/>
                <a:gd name="connsiteX14" fmla="*/ 404 w 2315551"/>
                <a:gd name="connsiteY14" fmla="*/ 1662207 h 1662207"/>
                <a:gd name="connsiteX0" fmla="*/ 404 w 2315551"/>
                <a:gd name="connsiteY0" fmla="*/ 1662207 h 1662207"/>
                <a:gd name="connsiteX1" fmla="*/ 0 w 2315551"/>
                <a:gd name="connsiteY1" fmla="*/ 1333403 h 1662207"/>
                <a:gd name="connsiteX2" fmla="*/ 265814 w 2315551"/>
                <a:gd name="connsiteY2" fmla="*/ 1067589 h 1662207"/>
                <a:gd name="connsiteX3" fmla="*/ 1966066 w 2315551"/>
                <a:gd name="connsiteY3" fmla="*/ 1067338 h 1662207"/>
                <a:gd name="connsiteX4" fmla="*/ 2065740 w 2315551"/>
                <a:gd name="connsiteY4" fmla="*/ 984999 h 1662207"/>
                <a:gd name="connsiteX5" fmla="*/ 2067856 w 2315551"/>
                <a:gd name="connsiteY5" fmla="*/ 139785 h 1662207"/>
                <a:gd name="connsiteX6" fmla="*/ 461533 w 2315551"/>
                <a:gd name="connsiteY6" fmla="*/ 312274 h 1662207"/>
                <a:gd name="connsiteX7" fmla="*/ 467833 w 2315551"/>
                <a:gd name="connsiteY7" fmla="*/ 185087 h 1662207"/>
                <a:gd name="connsiteX8" fmla="*/ 2185570 w 2315551"/>
                <a:gd name="connsiteY8" fmla="*/ 0 h 1662207"/>
                <a:gd name="connsiteX9" fmla="*/ 2182748 w 2315551"/>
                <a:gd name="connsiteY9" fmla="*/ 1093340 h 1662207"/>
                <a:gd name="connsiteX10" fmla="*/ 2087407 w 2315551"/>
                <a:gd name="connsiteY10" fmla="*/ 1180013 h 1662207"/>
                <a:gd name="connsiteX11" fmla="*/ 297712 w 2315551"/>
                <a:gd name="connsiteY11" fmla="*/ 1182935 h 1662207"/>
                <a:gd name="connsiteX12" fmla="*/ 101992 w 2315551"/>
                <a:gd name="connsiteY12" fmla="*/ 1378655 h 1662207"/>
                <a:gd name="connsiteX13" fmla="*/ 99219 w 2315551"/>
                <a:gd name="connsiteY13" fmla="*/ 1657874 h 1662207"/>
                <a:gd name="connsiteX14" fmla="*/ 404 w 2315551"/>
                <a:gd name="connsiteY14" fmla="*/ 1662207 h 1662207"/>
                <a:gd name="connsiteX0" fmla="*/ 404 w 2314561"/>
                <a:gd name="connsiteY0" fmla="*/ 1662207 h 1662207"/>
                <a:gd name="connsiteX1" fmla="*/ 0 w 2314561"/>
                <a:gd name="connsiteY1" fmla="*/ 1333403 h 1662207"/>
                <a:gd name="connsiteX2" fmla="*/ 265814 w 2314561"/>
                <a:gd name="connsiteY2" fmla="*/ 1067589 h 1662207"/>
                <a:gd name="connsiteX3" fmla="*/ 1966066 w 2314561"/>
                <a:gd name="connsiteY3" fmla="*/ 1067338 h 1662207"/>
                <a:gd name="connsiteX4" fmla="*/ 2065740 w 2314561"/>
                <a:gd name="connsiteY4" fmla="*/ 984999 h 1662207"/>
                <a:gd name="connsiteX5" fmla="*/ 2067856 w 2314561"/>
                <a:gd name="connsiteY5" fmla="*/ 139785 h 1662207"/>
                <a:gd name="connsiteX6" fmla="*/ 461533 w 2314561"/>
                <a:gd name="connsiteY6" fmla="*/ 312274 h 1662207"/>
                <a:gd name="connsiteX7" fmla="*/ 467833 w 2314561"/>
                <a:gd name="connsiteY7" fmla="*/ 185087 h 1662207"/>
                <a:gd name="connsiteX8" fmla="*/ 2185570 w 2314561"/>
                <a:gd name="connsiteY8" fmla="*/ 0 h 1662207"/>
                <a:gd name="connsiteX9" fmla="*/ 2182748 w 2314561"/>
                <a:gd name="connsiteY9" fmla="*/ 1093340 h 1662207"/>
                <a:gd name="connsiteX10" fmla="*/ 2087407 w 2314561"/>
                <a:gd name="connsiteY10" fmla="*/ 1180013 h 1662207"/>
                <a:gd name="connsiteX11" fmla="*/ 297712 w 2314561"/>
                <a:gd name="connsiteY11" fmla="*/ 1182935 h 1662207"/>
                <a:gd name="connsiteX12" fmla="*/ 101992 w 2314561"/>
                <a:gd name="connsiteY12" fmla="*/ 1378655 h 1662207"/>
                <a:gd name="connsiteX13" fmla="*/ 99219 w 2314561"/>
                <a:gd name="connsiteY13" fmla="*/ 1657874 h 1662207"/>
                <a:gd name="connsiteX14" fmla="*/ 404 w 2314561"/>
                <a:gd name="connsiteY14" fmla="*/ 1662207 h 1662207"/>
                <a:gd name="connsiteX0" fmla="*/ 404 w 2312297"/>
                <a:gd name="connsiteY0" fmla="*/ 1662207 h 1662207"/>
                <a:gd name="connsiteX1" fmla="*/ 0 w 2312297"/>
                <a:gd name="connsiteY1" fmla="*/ 1333403 h 1662207"/>
                <a:gd name="connsiteX2" fmla="*/ 265814 w 2312297"/>
                <a:gd name="connsiteY2" fmla="*/ 1067589 h 1662207"/>
                <a:gd name="connsiteX3" fmla="*/ 1966066 w 2312297"/>
                <a:gd name="connsiteY3" fmla="*/ 1067338 h 1662207"/>
                <a:gd name="connsiteX4" fmla="*/ 2065740 w 2312297"/>
                <a:gd name="connsiteY4" fmla="*/ 984999 h 1662207"/>
                <a:gd name="connsiteX5" fmla="*/ 2067856 w 2312297"/>
                <a:gd name="connsiteY5" fmla="*/ 139785 h 1662207"/>
                <a:gd name="connsiteX6" fmla="*/ 461533 w 2312297"/>
                <a:gd name="connsiteY6" fmla="*/ 312274 h 1662207"/>
                <a:gd name="connsiteX7" fmla="*/ 467833 w 2312297"/>
                <a:gd name="connsiteY7" fmla="*/ 185087 h 1662207"/>
                <a:gd name="connsiteX8" fmla="*/ 2185570 w 2312297"/>
                <a:gd name="connsiteY8" fmla="*/ 0 h 1662207"/>
                <a:gd name="connsiteX9" fmla="*/ 2174080 w 2312297"/>
                <a:gd name="connsiteY9" fmla="*/ 1071671 h 1662207"/>
                <a:gd name="connsiteX10" fmla="*/ 2087407 w 2312297"/>
                <a:gd name="connsiteY10" fmla="*/ 1180013 h 1662207"/>
                <a:gd name="connsiteX11" fmla="*/ 297712 w 2312297"/>
                <a:gd name="connsiteY11" fmla="*/ 1182935 h 1662207"/>
                <a:gd name="connsiteX12" fmla="*/ 101992 w 2312297"/>
                <a:gd name="connsiteY12" fmla="*/ 1378655 h 1662207"/>
                <a:gd name="connsiteX13" fmla="*/ 99219 w 2312297"/>
                <a:gd name="connsiteY13" fmla="*/ 1657874 h 1662207"/>
                <a:gd name="connsiteX14" fmla="*/ 404 w 2312297"/>
                <a:gd name="connsiteY14" fmla="*/ 1662207 h 1662207"/>
                <a:gd name="connsiteX0" fmla="*/ 404 w 2312297"/>
                <a:gd name="connsiteY0" fmla="*/ 1662207 h 1662207"/>
                <a:gd name="connsiteX1" fmla="*/ 0 w 2312297"/>
                <a:gd name="connsiteY1" fmla="*/ 1333403 h 1662207"/>
                <a:gd name="connsiteX2" fmla="*/ 265814 w 2312297"/>
                <a:gd name="connsiteY2" fmla="*/ 1067589 h 1662207"/>
                <a:gd name="connsiteX3" fmla="*/ 1966066 w 2312297"/>
                <a:gd name="connsiteY3" fmla="*/ 1067338 h 1662207"/>
                <a:gd name="connsiteX4" fmla="*/ 2065740 w 2312297"/>
                <a:gd name="connsiteY4" fmla="*/ 984999 h 1662207"/>
                <a:gd name="connsiteX5" fmla="*/ 2067856 w 2312297"/>
                <a:gd name="connsiteY5" fmla="*/ 139785 h 1662207"/>
                <a:gd name="connsiteX6" fmla="*/ 461533 w 2312297"/>
                <a:gd name="connsiteY6" fmla="*/ 312274 h 1662207"/>
                <a:gd name="connsiteX7" fmla="*/ 467833 w 2312297"/>
                <a:gd name="connsiteY7" fmla="*/ 185087 h 1662207"/>
                <a:gd name="connsiteX8" fmla="*/ 2185570 w 2312297"/>
                <a:gd name="connsiteY8" fmla="*/ 0 h 1662207"/>
                <a:gd name="connsiteX9" fmla="*/ 2174080 w 2312297"/>
                <a:gd name="connsiteY9" fmla="*/ 1071671 h 1662207"/>
                <a:gd name="connsiteX10" fmla="*/ 2039737 w 2312297"/>
                <a:gd name="connsiteY10" fmla="*/ 1184347 h 1662207"/>
                <a:gd name="connsiteX11" fmla="*/ 297712 w 2312297"/>
                <a:gd name="connsiteY11" fmla="*/ 1182935 h 1662207"/>
                <a:gd name="connsiteX12" fmla="*/ 101992 w 2312297"/>
                <a:gd name="connsiteY12" fmla="*/ 1378655 h 1662207"/>
                <a:gd name="connsiteX13" fmla="*/ 99219 w 2312297"/>
                <a:gd name="connsiteY13" fmla="*/ 1657874 h 1662207"/>
                <a:gd name="connsiteX14" fmla="*/ 404 w 2312297"/>
                <a:gd name="connsiteY14" fmla="*/ 1662207 h 1662207"/>
                <a:gd name="connsiteX0" fmla="*/ 404 w 2312297"/>
                <a:gd name="connsiteY0" fmla="*/ 1662207 h 1662207"/>
                <a:gd name="connsiteX1" fmla="*/ 0 w 2312297"/>
                <a:gd name="connsiteY1" fmla="*/ 1333403 h 1662207"/>
                <a:gd name="connsiteX2" fmla="*/ 265814 w 2312297"/>
                <a:gd name="connsiteY2" fmla="*/ 1067589 h 1662207"/>
                <a:gd name="connsiteX3" fmla="*/ 1966066 w 2312297"/>
                <a:gd name="connsiteY3" fmla="*/ 1067338 h 1662207"/>
                <a:gd name="connsiteX4" fmla="*/ 2065740 w 2312297"/>
                <a:gd name="connsiteY4" fmla="*/ 984999 h 1662207"/>
                <a:gd name="connsiteX5" fmla="*/ 2067856 w 2312297"/>
                <a:gd name="connsiteY5" fmla="*/ 139785 h 1662207"/>
                <a:gd name="connsiteX6" fmla="*/ 461533 w 2312297"/>
                <a:gd name="connsiteY6" fmla="*/ 312274 h 1662207"/>
                <a:gd name="connsiteX7" fmla="*/ 467833 w 2312297"/>
                <a:gd name="connsiteY7" fmla="*/ 185087 h 1662207"/>
                <a:gd name="connsiteX8" fmla="*/ 2185570 w 2312297"/>
                <a:gd name="connsiteY8" fmla="*/ 0 h 1662207"/>
                <a:gd name="connsiteX9" fmla="*/ 2174080 w 2312297"/>
                <a:gd name="connsiteY9" fmla="*/ 1071671 h 1662207"/>
                <a:gd name="connsiteX10" fmla="*/ 2031070 w 2312297"/>
                <a:gd name="connsiteY10" fmla="*/ 1184347 h 1662207"/>
                <a:gd name="connsiteX11" fmla="*/ 297712 w 2312297"/>
                <a:gd name="connsiteY11" fmla="*/ 1182935 h 1662207"/>
                <a:gd name="connsiteX12" fmla="*/ 101992 w 2312297"/>
                <a:gd name="connsiteY12" fmla="*/ 1378655 h 1662207"/>
                <a:gd name="connsiteX13" fmla="*/ 99219 w 2312297"/>
                <a:gd name="connsiteY13" fmla="*/ 1657874 h 1662207"/>
                <a:gd name="connsiteX14" fmla="*/ 404 w 2312297"/>
                <a:gd name="connsiteY14"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7856 w 2310109"/>
                <a:gd name="connsiteY5" fmla="*/ 139785 h 1662207"/>
                <a:gd name="connsiteX6" fmla="*/ 461533 w 2310109"/>
                <a:gd name="connsiteY6" fmla="*/ 312274 h 1662207"/>
                <a:gd name="connsiteX7" fmla="*/ 467833 w 2310109"/>
                <a:gd name="connsiteY7" fmla="*/ 185087 h 1662207"/>
                <a:gd name="connsiteX8" fmla="*/ 2185570 w 2310109"/>
                <a:gd name="connsiteY8" fmla="*/ 0 h 1662207"/>
                <a:gd name="connsiteX9" fmla="*/ 2165413 w 2310109"/>
                <a:gd name="connsiteY9" fmla="*/ 1058670 h 1662207"/>
                <a:gd name="connsiteX10" fmla="*/ 2031070 w 2310109"/>
                <a:gd name="connsiteY10" fmla="*/ 1184347 h 1662207"/>
                <a:gd name="connsiteX11" fmla="*/ 297712 w 2310109"/>
                <a:gd name="connsiteY11" fmla="*/ 1182935 h 1662207"/>
                <a:gd name="connsiteX12" fmla="*/ 101992 w 2310109"/>
                <a:gd name="connsiteY12" fmla="*/ 1378655 h 1662207"/>
                <a:gd name="connsiteX13" fmla="*/ 99219 w 2310109"/>
                <a:gd name="connsiteY13" fmla="*/ 1657874 h 1662207"/>
                <a:gd name="connsiteX14" fmla="*/ 404 w 2310109"/>
                <a:gd name="connsiteY14"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7856 w 2310109"/>
                <a:gd name="connsiteY5" fmla="*/ 139785 h 1662207"/>
                <a:gd name="connsiteX6" fmla="*/ 461533 w 2310109"/>
                <a:gd name="connsiteY6" fmla="*/ 312274 h 1662207"/>
                <a:gd name="connsiteX7" fmla="*/ 467833 w 2310109"/>
                <a:gd name="connsiteY7" fmla="*/ 185087 h 1662207"/>
                <a:gd name="connsiteX8" fmla="*/ 2185570 w 2310109"/>
                <a:gd name="connsiteY8" fmla="*/ 0 h 1662207"/>
                <a:gd name="connsiteX9" fmla="*/ 2165413 w 2310109"/>
                <a:gd name="connsiteY9" fmla="*/ 1058670 h 1662207"/>
                <a:gd name="connsiteX10" fmla="*/ 2031070 w 2310109"/>
                <a:gd name="connsiteY10" fmla="*/ 1184347 h 1662207"/>
                <a:gd name="connsiteX11" fmla="*/ 297712 w 2310109"/>
                <a:gd name="connsiteY11" fmla="*/ 1182935 h 1662207"/>
                <a:gd name="connsiteX12" fmla="*/ 101992 w 2310109"/>
                <a:gd name="connsiteY12" fmla="*/ 1378655 h 1662207"/>
                <a:gd name="connsiteX13" fmla="*/ 99219 w 2310109"/>
                <a:gd name="connsiteY13" fmla="*/ 1657874 h 1662207"/>
                <a:gd name="connsiteX14" fmla="*/ 404 w 2310109"/>
                <a:gd name="connsiteY14"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7856 w 2310109"/>
                <a:gd name="connsiteY5" fmla="*/ 139785 h 1662207"/>
                <a:gd name="connsiteX6" fmla="*/ 461533 w 2310109"/>
                <a:gd name="connsiteY6" fmla="*/ 312274 h 1662207"/>
                <a:gd name="connsiteX7" fmla="*/ 467833 w 2310109"/>
                <a:gd name="connsiteY7" fmla="*/ 185087 h 1662207"/>
                <a:gd name="connsiteX8" fmla="*/ 2185570 w 2310109"/>
                <a:gd name="connsiteY8" fmla="*/ 0 h 1662207"/>
                <a:gd name="connsiteX9" fmla="*/ 2165413 w 2310109"/>
                <a:gd name="connsiteY9" fmla="*/ 1058670 h 1662207"/>
                <a:gd name="connsiteX10" fmla="*/ 2031070 w 2310109"/>
                <a:gd name="connsiteY10" fmla="*/ 1184347 h 1662207"/>
                <a:gd name="connsiteX11" fmla="*/ 297712 w 2310109"/>
                <a:gd name="connsiteY11" fmla="*/ 1182935 h 1662207"/>
                <a:gd name="connsiteX12" fmla="*/ 101992 w 2310109"/>
                <a:gd name="connsiteY12" fmla="*/ 1378655 h 1662207"/>
                <a:gd name="connsiteX13" fmla="*/ 99219 w 2310109"/>
                <a:gd name="connsiteY13" fmla="*/ 1657874 h 1662207"/>
                <a:gd name="connsiteX14" fmla="*/ 404 w 2310109"/>
                <a:gd name="connsiteY14"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5740 w 2310109"/>
                <a:gd name="connsiteY5" fmla="*/ 256946 h 1662207"/>
                <a:gd name="connsiteX6" fmla="*/ 2067856 w 2310109"/>
                <a:gd name="connsiteY6" fmla="*/ 139785 h 1662207"/>
                <a:gd name="connsiteX7" fmla="*/ 461533 w 2310109"/>
                <a:gd name="connsiteY7" fmla="*/ 312274 h 1662207"/>
                <a:gd name="connsiteX8" fmla="*/ 467833 w 2310109"/>
                <a:gd name="connsiteY8" fmla="*/ 185087 h 1662207"/>
                <a:gd name="connsiteX9" fmla="*/ 2185570 w 2310109"/>
                <a:gd name="connsiteY9" fmla="*/ 0 h 1662207"/>
                <a:gd name="connsiteX10" fmla="*/ 2165413 w 2310109"/>
                <a:gd name="connsiteY10" fmla="*/ 1058670 h 1662207"/>
                <a:gd name="connsiteX11" fmla="*/ 2031070 w 2310109"/>
                <a:gd name="connsiteY11" fmla="*/ 1184347 h 1662207"/>
                <a:gd name="connsiteX12" fmla="*/ 297712 w 2310109"/>
                <a:gd name="connsiteY12" fmla="*/ 1182935 h 1662207"/>
                <a:gd name="connsiteX13" fmla="*/ 101992 w 2310109"/>
                <a:gd name="connsiteY13" fmla="*/ 1378655 h 1662207"/>
                <a:gd name="connsiteX14" fmla="*/ 99219 w 2310109"/>
                <a:gd name="connsiteY14" fmla="*/ 1657874 h 1662207"/>
                <a:gd name="connsiteX15" fmla="*/ 404 w 2310109"/>
                <a:gd name="connsiteY15"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5740 w 2310109"/>
                <a:gd name="connsiteY5" fmla="*/ 256946 h 1662207"/>
                <a:gd name="connsiteX6" fmla="*/ 2067856 w 2310109"/>
                <a:gd name="connsiteY6" fmla="*/ 139785 h 1662207"/>
                <a:gd name="connsiteX7" fmla="*/ 1935730 w 2310109"/>
                <a:gd name="connsiteY7" fmla="*/ 152938 h 1662207"/>
                <a:gd name="connsiteX8" fmla="*/ 461533 w 2310109"/>
                <a:gd name="connsiteY8" fmla="*/ 312274 h 1662207"/>
                <a:gd name="connsiteX9" fmla="*/ 467833 w 2310109"/>
                <a:gd name="connsiteY9" fmla="*/ 185087 h 1662207"/>
                <a:gd name="connsiteX10" fmla="*/ 2185570 w 2310109"/>
                <a:gd name="connsiteY10" fmla="*/ 0 h 1662207"/>
                <a:gd name="connsiteX11" fmla="*/ 2165413 w 2310109"/>
                <a:gd name="connsiteY11" fmla="*/ 1058670 h 1662207"/>
                <a:gd name="connsiteX12" fmla="*/ 2031070 w 2310109"/>
                <a:gd name="connsiteY12" fmla="*/ 1184347 h 1662207"/>
                <a:gd name="connsiteX13" fmla="*/ 297712 w 2310109"/>
                <a:gd name="connsiteY13" fmla="*/ 1182935 h 1662207"/>
                <a:gd name="connsiteX14" fmla="*/ 101992 w 2310109"/>
                <a:gd name="connsiteY14" fmla="*/ 1378655 h 1662207"/>
                <a:gd name="connsiteX15" fmla="*/ 99219 w 2310109"/>
                <a:gd name="connsiteY15" fmla="*/ 1657874 h 1662207"/>
                <a:gd name="connsiteX16" fmla="*/ 404 w 2310109"/>
                <a:gd name="connsiteY16"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5740 w 2310109"/>
                <a:gd name="connsiteY5" fmla="*/ 256946 h 1662207"/>
                <a:gd name="connsiteX6" fmla="*/ 1935730 w 2310109"/>
                <a:gd name="connsiteY6" fmla="*/ 152938 h 1662207"/>
                <a:gd name="connsiteX7" fmla="*/ 461533 w 2310109"/>
                <a:gd name="connsiteY7" fmla="*/ 312274 h 1662207"/>
                <a:gd name="connsiteX8" fmla="*/ 467833 w 2310109"/>
                <a:gd name="connsiteY8" fmla="*/ 185087 h 1662207"/>
                <a:gd name="connsiteX9" fmla="*/ 2185570 w 2310109"/>
                <a:gd name="connsiteY9" fmla="*/ 0 h 1662207"/>
                <a:gd name="connsiteX10" fmla="*/ 2165413 w 2310109"/>
                <a:gd name="connsiteY10" fmla="*/ 1058670 h 1662207"/>
                <a:gd name="connsiteX11" fmla="*/ 2031070 w 2310109"/>
                <a:gd name="connsiteY11" fmla="*/ 1184347 h 1662207"/>
                <a:gd name="connsiteX12" fmla="*/ 297712 w 2310109"/>
                <a:gd name="connsiteY12" fmla="*/ 1182935 h 1662207"/>
                <a:gd name="connsiteX13" fmla="*/ 101992 w 2310109"/>
                <a:gd name="connsiteY13" fmla="*/ 1378655 h 1662207"/>
                <a:gd name="connsiteX14" fmla="*/ 99219 w 2310109"/>
                <a:gd name="connsiteY14" fmla="*/ 1657874 h 1662207"/>
                <a:gd name="connsiteX15" fmla="*/ 404 w 2310109"/>
                <a:gd name="connsiteY15"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5740 w 2310109"/>
                <a:gd name="connsiteY5" fmla="*/ 256946 h 1662207"/>
                <a:gd name="connsiteX6" fmla="*/ 1935730 w 2310109"/>
                <a:gd name="connsiteY6" fmla="*/ 152938 h 1662207"/>
                <a:gd name="connsiteX7" fmla="*/ 461533 w 2310109"/>
                <a:gd name="connsiteY7" fmla="*/ 312274 h 1662207"/>
                <a:gd name="connsiteX8" fmla="*/ 467833 w 2310109"/>
                <a:gd name="connsiteY8" fmla="*/ 185087 h 1662207"/>
                <a:gd name="connsiteX9" fmla="*/ 2185570 w 2310109"/>
                <a:gd name="connsiteY9" fmla="*/ 0 h 1662207"/>
                <a:gd name="connsiteX10" fmla="*/ 2165413 w 2310109"/>
                <a:gd name="connsiteY10" fmla="*/ 1058670 h 1662207"/>
                <a:gd name="connsiteX11" fmla="*/ 2031070 w 2310109"/>
                <a:gd name="connsiteY11" fmla="*/ 1184347 h 1662207"/>
                <a:gd name="connsiteX12" fmla="*/ 297712 w 2310109"/>
                <a:gd name="connsiteY12" fmla="*/ 1182935 h 1662207"/>
                <a:gd name="connsiteX13" fmla="*/ 101992 w 2310109"/>
                <a:gd name="connsiteY13" fmla="*/ 1378655 h 1662207"/>
                <a:gd name="connsiteX14" fmla="*/ 99219 w 2310109"/>
                <a:gd name="connsiteY14" fmla="*/ 1657874 h 1662207"/>
                <a:gd name="connsiteX15" fmla="*/ 404 w 2310109"/>
                <a:gd name="connsiteY15"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5740 w 2310109"/>
                <a:gd name="connsiteY5" fmla="*/ 256946 h 1662207"/>
                <a:gd name="connsiteX6" fmla="*/ 1935730 w 2310109"/>
                <a:gd name="connsiteY6" fmla="*/ 152938 h 1662207"/>
                <a:gd name="connsiteX7" fmla="*/ 461533 w 2310109"/>
                <a:gd name="connsiteY7" fmla="*/ 312274 h 1662207"/>
                <a:gd name="connsiteX8" fmla="*/ 467833 w 2310109"/>
                <a:gd name="connsiteY8" fmla="*/ 185087 h 1662207"/>
                <a:gd name="connsiteX9" fmla="*/ 2185570 w 2310109"/>
                <a:gd name="connsiteY9" fmla="*/ 0 h 1662207"/>
                <a:gd name="connsiteX10" fmla="*/ 2165413 w 2310109"/>
                <a:gd name="connsiteY10" fmla="*/ 1058670 h 1662207"/>
                <a:gd name="connsiteX11" fmla="*/ 2031070 w 2310109"/>
                <a:gd name="connsiteY11" fmla="*/ 1184347 h 1662207"/>
                <a:gd name="connsiteX12" fmla="*/ 297712 w 2310109"/>
                <a:gd name="connsiteY12" fmla="*/ 1182935 h 1662207"/>
                <a:gd name="connsiteX13" fmla="*/ 101992 w 2310109"/>
                <a:gd name="connsiteY13" fmla="*/ 1378655 h 1662207"/>
                <a:gd name="connsiteX14" fmla="*/ 99219 w 2310109"/>
                <a:gd name="connsiteY14" fmla="*/ 1657874 h 1662207"/>
                <a:gd name="connsiteX15" fmla="*/ 404 w 2310109"/>
                <a:gd name="connsiteY15" fmla="*/ 1662207 h 1662207"/>
                <a:gd name="connsiteX0" fmla="*/ 404 w 2310109"/>
                <a:gd name="connsiteY0" fmla="*/ 1662207 h 1662207"/>
                <a:gd name="connsiteX1" fmla="*/ 0 w 2310109"/>
                <a:gd name="connsiteY1" fmla="*/ 1333403 h 1662207"/>
                <a:gd name="connsiteX2" fmla="*/ 265814 w 2310109"/>
                <a:gd name="connsiteY2" fmla="*/ 1067589 h 1662207"/>
                <a:gd name="connsiteX3" fmla="*/ 1966066 w 2310109"/>
                <a:gd name="connsiteY3" fmla="*/ 1067338 h 1662207"/>
                <a:gd name="connsiteX4" fmla="*/ 2065740 w 2310109"/>
                <a:gd name="connsiteY4" fmla="*/ 984999 h 1662207"/>
                <a:gd name="connsiteX5" fmla="*/ 2065740 w 2310109"/>
                <a:gd name="connsiteY5" fmla="*/ 256946 h 1662207"/>
                <a:gd name="connsiteX6" fmla="*/ 1935730 w 2310109"/>
                <a:gd name="connsiteY6" fmla="*/ 152938 h 1662207"/>
                <a:gd name="connsiteX7" fmla="*/ 461533 w 2310109"/>
                <a:gd name="connsiteY7" fmla="*/ 312274 h 1662207"/>
                <a:gd name="connsiteX8" fmla="*/ 467833 w 2310109"/>
                <a:gd name="connsiteY8" fmla="*/ 185087 h 1662207"/>
                <a:gd name="connsiteX9" fmla="*/ 2185570 w 2310109"/>
                <a:gd name="connsiteY9" fmla="*/ 0 h 1662207"/>
                <a:gd name="connsiteX10" fmla="*/ 2165413 w 2310109"/>
                <a:gd name="connsiteY10" fmla="*/ 1058670 h 1662207"/>
                <a:gd name="connsiteX11" fmla="*/ 2031070 w 2310109"/>
                <a:gd name="connsiteY11" fmla="*/ 1184347 h 1662207"/>
                <a:gd name="connsiteX12" fmla="*/ 297712 w 2310109"/>
                <a:gd name="connsiteY12" fmla="*/ 1182935 h 1662207"/>
                <a:gd name="connsiteX13" fmla="*/ 101992 w 2310109"/>
                <a:gd name="connsiteY13" fmla="*/ 1378655 h 1662207"/>
                <a:gd name="connsiteX14" fmla="*/ 99219 w 2310109"/>
                <a:gd name="connsiteY14" fmla="*/ 1657874 h 1662207"/>
                <a:gd name="connsiteX15" fmla="*/ 404 w 2310109"/>
                <a:gd name="connsiteY15" fmla="*/ 1662207 h 1662207"/>
                <a:gd name="connsiteX0" fmla="*/ 404 w 2195016"/>
                <a:gd name="connsiteY0" fmla="*/ 1662207 h 1662207"/>
                <a:gd name="connsiteX1" fmla="*/ 0 w 2195016"/>
                <a:gd name="connsiteY1" fmla="*/ 1333403 h 1662207"/>
                <a:gd name="connsiteX2" fmla="*/ 265814 w 2195016"/>
                <a:gd name="connsiteY2" fmla="*/ 1067589 h 1662207"/>
                <a:gd name="connsiteX3" fmla="*/ 1966066 w 2195016"/>
                <a:gd name="connsiteY3" fmla="*/ 1067338 h 1662207"/>
                <a:gd name="connsiteX4" fmla="*/ 2065740 w 2195016"/>
                <a:gd name="connsiteY4" fmla="*/ 984999 h 1662207"/>
                <a:gd name="connsiteX5" fmla="*/ 2065740 w 2195016"/>
                <a:gd name="connsiteY5" fmla="*/ 256946 h 1662207"/>
                <a:gd name="connsiteX6" fmla="*/ 1935730 w 2195016"/>
                <a:gd name="connsiteY6" fmla="*/ 152938 h 1662207"/>
                <a:gd name="connsiteX7" fmla="*/ 461533 w 2195016"/>
                <a:gd name="connsiteY7" fmla="*/ 312274 h 1662207"/>
                <a:gd name="connsiteX8" fmla="*/ 467833 w 2195016"/>
                <a:gd name="connsiteY8" fmla="*/ 185087 h 1662207"/>
                <a:gd name="connsiteX9" fmla="*/ 2185570 w 2195016"/>
                <a:gd name="connsiteY9" fmla="*/ 0 h 1662207"/>
                <a:gd name="connsiteX10" fmla="*/ 2165413 w 2195016"/>
                <a:gd name="connsiteY10" fmla="*/ 1058670 h 1662207"/>
                <a:gd name="connsiteX11" fmla="*/ 2031070 w 2195016"/>
                <a:gd name="connsiteY11" fmla="*/ 1184347 h 1662207"/>
                <a:gd name="connsiteX12" fmla="*/ 297712 w 2195016"/>
                <a:gd name="connsiteY12" fmla="*/ 1182935 h 1662207"/>
                <a:gd name="connsiteX13" fmla="*/ 101992 w 2195016"/>
                <a:gd name="connsiteY13" fmla="*/ 1378655 h 1662207"/>
                <a:gd name="connsiteX14" fmla="*/ 99219 w 2195016"/>
                <a:gd name="connsiteY14" fmla="*/ 1657874 h 1662207"/>
                <a:gd name="connsiteX15" fmla="*/ 404 w 2195016"/>
                <a:gd name="connsiteY15" fmla="*/ 1662207 h 1662207"/>
                <a:gd name="connsiteX0" fmla="*/ 404 w 2179116"/>
                <a:gd name="connsiteY0" fmla="*/ 1657874 h 1657874"/>
                <a:gd name="connsiteX1" fmla="*/ 0 w 2179116"/>
                <a:gd name="connsiteY1" fmla="*/ 1329070 h 1657874"/>
                <a:gd name="connsiteX2" fmla="*/ 265814 w 2179116"/>
                <a:gd name="connsiteY2" fmla="*/ 1063256 h 1657874"/>
                <a:gd name="connsiteX3" fmla="*/ 1966066 w 2179116"/>
                <a:gd name="connsiteY3" fmla="*/ 1063005 h 1657874"/>
                <a:gd name="connsiteX4" fmla="*/ 2065740 w 2179116"/>
                <a:gd name="connsiteY4" fmla="*/ 980666 h 1657874"/>
                <a:gd name="connsiteX5" fmla="*/ 2065740 w 2179116"/>
                <a:gd name="connsiteY5" fmla="*/ 252613 h 1657874"/>
                <a:gd name="connsiteX6" fmla="*/ 1935730 w 2179116"/>
                <a:gd name="connsiteY6" fmla="*/ 148605 h 1657874"/>
                <a:gd name="connsiteX7" fmla="*/ 461533 w 2179116"/>
                <a:gd name="connsiteY7" fmla="*/ 307941 h 1657874"/>
                <a:gd name="connsiteX8" fmla="*/ 467833 w 2179116"/>
                <a:gd name="connsiteY8" fmla="*/ 180754 h 1657874"/>
                <a:gd name="connsiteX9" fmla="*/ 2163902 w 2179116"/>
                <a:gd name="connsiteY9" fmla="*/ 0 h 1657874"/>
                <a:gd name="connsiteX10" fmla="*/ 2165413 w 2179116"/>
                <a:gd name="connsiteY10" fmla="*/ 1054337 h 1657874"/>
                <a:gd name="connsiteX11" fmla="*/ 2031070 w 2179116"/>
                <a:gd name="connsiteY11" fmla="*/ 1180014 h 1657874"/>
                <a:gd name="connsiteX12" fmla="*/ 297712 w 2179116"/>
                <a:gd name="connsiteY12" fmla="*/ 1178602 h 1657874"/>
                <a:gd name="connsiteX13" fmla="*/ 101992 w 2179116"/>
                <a:gd name="connsiteY13" fmla="*/ 1374322 h 1657874"/>
                <a:gd name="connsiteX14" fmla="*/ 99219 w 2179116"/>
                <a:gd name="connsiteY14" fmla="*/ 1653541 h 1657874"/>
                <a:gd name="connsiteX15" fmla="*/ 404 w 2179116"/>
                <a:gd name="connsiteY15" fmla="*/ 1657874 h 1657874"/>
                <a:gd name="connsiteX0" fmla="*/ 404 w 2179116"/>
                <a:gd name="connsiteY0" fmla="*/ 1657874 h 1657874"/>
                <a:gd name="connsiteX1" fmla="*/ 0 w 2179116"/>
                <a:gd name="connsiteY1" fmla="*/ 1329070 h 1657874"/>
                <a:gd name="connsiteX2" fmla="*/ 265814 w 2179116"/>
                <a:gd name="connsiteY2" fmla="*/ 1063256 h 1657874"/>
                <a:gd name="connsiteX3" fmla="*/ 1966066 w 2179116"/>
                <a:gd name="connsiteY3" fmla="*/ 1063005 h 1657874"/>
                <a:gd name="connsiteX4" fmla="*/ 2065740 w 2179116"/>
                <a:gd name="connsiteY4" fmla="*/ 980666 h 1657874"/>
                <a:gd name="connsiteX5" fmla="*/ 2065740 w 2179116"/>
                <a:gd name="connsiteY5" fmla="*/ 252613 h 1657874"/>
                <a:gd name="connsiteX6" fmla="*/ 1935730 w 2179116"/>
                <a:gd name="connsiteY6" fmla="*/ 148605 h 1657874"/>
                <a:gd name="connsiteX7" fmla="*/ 461533 w 2179116"/>
                <a:gd name="connsiteY7" fmla="*/ 307941 h 1657874"/>
                <a:gd name="connsiteX8" fmla="*/ 467833 w 2179116"/>
                <a:gd name="connsiteY8" fmla="*/ 180754 h 1657874"/>
                <a:gd name="connsiteX9" fmla="*/ 2052739 w 2179116"/>
                <a:gd name="connsiteY9" fmla="*/ 9928 h 1657874"/>
                <a:gd name="connsiteX10" fmla="*/ 2163902 w 2179116"/>
                <a:gd name="connsiteY10" fmla="*/ 0 h 1657874"/>
                <a:gd name="connsiteX11" fmla="*/ 2165413 w 2179116"/>
                <a:gd name="connsiteY11" fmla="*/ 1054337 h 1657874"/>
                <a:gd name="connsiteX12" fmla="*/ 2031070 w 2179116"/>
                <a:gd name="connsiteY12" fmla="*/ 1180014 h 1657874"/>
                <a:gd name="connsiteX13" fmla="*/ 297712 w 2179116"/>
                <a:gd name="connsiteY13" fmla="*/ 1178602 h 1657874"/>
                <a:gd name="connsiteX14" fmla="*/ 101992 w 2179116"/>
                <a:gd name="connsiteY14" fmla="*/ 1374322 h 1657874"/>
                <a:gd name="connsiteX15" fmla="*/ 99219 w 2179116"/>
                <a:gd name="connsiteY15" fmla="*/ 1653541 h 1657874"/>
                <a:gd name="connsiteX16" fmla="*/ 404 w 2179116"/>
                <a:gd name="connsiteY16" fmla="*/ 1657874 h 1657874"/>
                <a:gd name="connsiteX0" fmla="*/ 404 w 2177011"/>
                <a:gd name="connsiteY0" fmla="*/ 1657874 h 1657874"/>
                <a:gd name="connsiteX1" fmla="*/ 0 w 2177011"/>
                <a:gd name="connsiteY1" fmla="*/ 1329070 h 1657874"/>
                <a:gd name="connsiteX2" fmla="*/ 265814 w 2177011"/>
                <a:gd name="connsiteY2" fmla="*/ 1063256 h 1657874"/>
                <a:gd name="connsiteX3" fmla="*/ 1966066 w 2177011"/>
                <a:gd name="connsiteY3" fmla="*/ 1063005 h 1657874"/>
                <a:gd name="connsiteX4" fmla="*/ 2065740 w 2177011"/>
                <a:gd name="connsiteY4" fmla="*/ 980666 h 1657874"/>
                <a:gd name="connsiteX5" fmla="*/ 2065740 w 2177011"/>
                <a:gd name="connsiteY5" fmla="*/ 252613 h 1657874"/>
                <a:gd name="connsiteX6" fmla="*/ 1935730 w 2177011"/>
                <a:gd name="connsiteY6" fmla="*/ 148605 h 1657874"/>
                <a:gd name="connsiteX7" fmla="*/ 461533 w 2177011"/>
                <a:gd name="connsiteY7" fmla="*/ 307941 h 1657874"/>
                <a:gd name="connsiteX8" fmla="*/ 467833 w 2177011"/>
                <a:gd name="connsiteY8" fmla="*/ 180754 h 1657874"/>
                <a:gd name="connsiteX9" fmla="*/ 2052739 w 2177011"/>
                <a:gd name="connsiteY9" fmla="*/ 9928 h 1657874"/>
                <a:gd name="connsiteX10" fmla="*/ 2163902 w 2177011"/>
                <a:gd name="connsiteY10" fmla="*/ 0 h 1657874"/>
                <a:gd name="connsiteX11" fmla="*/ 2169747 w 2177011"/>
                <a:gd name="connsiteY11" fmla="*/ 148604 h 1657874"/>
                <a:gd name="connsiteX12" fmla="*/ 2165413 w 2177011"/>
                <a:gd name="connsiteY12" fmla="*/ 1054337 h 1657874"/>
                <a:gd name="connsiteX13" fmla="*/ 2031070 w 2177011"/>
                <a:gd name="connsiteY13" fmla="*/ 1180014 h 1657874"/>
                <a:gd name="connsiteX14" fmla="*/ 297712 w 2177011"/>
                <a:gd name="connsiteY14" fmla="*/ 1178602 h 1657874"/>
                <a:gd name="connsiteX15" fmla="*/ 101992 w 2177011"/>
                <a:gd name="connsiteY15" fmla="*/ 1374322 h 1657874"/>
                <a:gd name="connsiteX16" fmla="*/ 99219 w 2177011"/>
                <a:gd name="connsiteY16" fmla="*/ 1653541 h 1657874"/>
                <a:gd name="connsiteX17" fmla="*/ 404 w 2177011"/>
                <a:gd name="connsiteY17" fmla="*/ 1657874 h 1657874"/>
                <a:gd name="connsiteX0" fmla="*/ 404 w 2177011"/>
                <a:gd name="connsiteY0" fmla="*/ 1647946 h 1647946"/>
                <a:gd name="connsiteX1" fmla="*/ 0 w 2177011"/>
                <a:gd name="connsiteY1" fmla="*/ 1319142 h 1647946"/>
                <a:gd name="connsiteX2" fmla="*/ 265814 w 2177011"/>
                <a:gd name="connsiteY2" fmla="*/ 1053328 h 1647946"/>
                <a:gd name="connsiteX3" fmla="*/ 1966066 w 2177011"/>
                <a:gd name="connsiteY3" fmla="*/ 1053077 h 1647946"/>
                <a:gd name="connsiteX4" fmla="*/ 2065740 w 2177011"/>
                <a:gd name="connsiteY4" fmla="*/ 970738 h 1647946"/>
                <a:gd name="connsiteX5" fmla="*/ 2065740 w 2177011"/>
                <a:gd name="connsiteY5" fmla="*/ 242685 h 1647946"/>
                <a:gd name="connsiteX6" fmla="*/ 1935730 w 2177011"/>
                <a:gd name="connsiteY6" fmla="*/ 138677 h 1647946"/>
                <a:gd name="connsiteX7" fmla="*/ 461533 w 2177011"/>
                <a:gd name="connsiteY7" fmla="*/ 298013 h 1647946"/>
                <a:gd name="connsiteX8" fmla="*/ 467833 w 2177011"/>
                <a:gd name="connsiteY8" fmla="*/ 170826 h 1647946"/>
                <a:gd name="connsiteX9" fmla="*/ 2052739 w 2177011"/>
                <a:gd name="connsiteY9" fmla="*/ 0 h 1647946"/>
                <a:gd name="connsiteX10" fmla="*/ 2169747 w 2177011"/>
                <a:gd name="connsiteY10" fmla="*/ 138676 h 1647946"/>
                <a:gd name="connsiteX11" fmla="*/ 2165413 w 2177011"/>
                <a:gd name="connsiteY11" fmla="*/ 1044409 h 1647946"/>
                <a:gd name="connsiteX12" fmla="*/ 2031070 w 2177011"/>
                <a:gd name="connsiteY12" fmla="*/ 1170086 h 1647946"/>
                <a:gd name="connsiteX13" fmla="*/ 297712 w 2177011"/>
                <a:gd name="connsiteY13" fmla="*/ 1168674 h 1647946"/>
                <a:gd name="connsiteX14" fmla="*/ 101992 w 2177011"/>
                <a:gd name="connsiteY14" fmla="*/ 1364394 h 1647946"/>
                <a:gd name="connsiteX15" fmla="*/ 99219 w 2177011"/>
                <a:gd name="connsiteY15" fmla="*/ 1643613 h 1647946"/>
                <a:gd name="connsiteX16" fmla="*/ 404 w 2177011"/>
                <a:gd name="connsiteY16" fmla="*/ 1647946 h 1647946"/>
                <a:gd name="connsiteX0" fmla="*/ 404 w 2208752"/>
                <a:gd name="connsiteY0" fmla="*/ 1647946 h 1647946"/>
                <a:gd name="connsiteX1" fmla="*/ 0 w 2208752"/>
                <a:gd name="connsiteY1" fmla="*/ 1319142 h 1647946"/>
                <a:gd name="connsiteX2" fmla="*/ 265814 w 2208752"/>
                <a:gd name="connsiteY2" fmla="*/ 1053328 h 1647946"/>
                <a:gd name="connsiteX3" fmla="*/ 1966066 w 2208752"/>
                <a:gd name="connsiteY3" fmla="*/ 1053077 h 1647946"/>
                <a:gd name="connsiteX4" fmla="*/ 2065740 w 2208752"/>
                <a:gd name="connsiteY4" fmla="*/ 970738 h 1647946"/>
                <a:gd name="connsiteX5" fmla="*/ 2065740 w 2208752"/>
                <a:gd name="connsiteY5" fmla="*/ 242685 h 1647946"/>
                <a:gd name="connsiteX6" fmla="*/ 1935730 w 2208752"/>
                <a:gd name="connsiteY6" fmla="*/ 138677 h 1647946"/>
                <a:gd name="connsiteX7" fmla="*/ 461533 w 2208752"/>
                <a:gd name="connsiteY7" fmla="*/ 298013 h 1647946"/>
                <a:gd name="connsiteX8" fmla="*/ 467833 w 2208752"/>
                <a:gd name="connsiteY8" fmla="*/ 170826 h 1647946"/>
                <a:gd name="connsiteX9" fmla="*/ 2052739 w 2208752"/>
                <a:gd name="connsiteY9" fmla="*/ 0 h 1647946"/>
                <a:gd name="connsiteX10" fmla="*/ 2208750 w 2208752"/>
                <a:gd name="connsiteY10" fmla="*/ 156011 h 1647946"/>
                <a:gd name="connsiteX11" fmla="*/ 2165413 w 2208752"/>
                <a:gd name="connsiteY11" fmla="*/ 1044409 h 1647946"/>
                <a:gd name="connsiteX12" fmla="*/ 2031070 w 2208752"/>
                <a:gd name="connsiteY12" fmla="*/ 1170086 h 1647946"/>
                <a:gd name="connsiteX13" fmla="*/ 297712 w 2208752"/>
                <a:gd name="connsiteY13" fmla="*/ 1168674 h 1647946"/>
                <a:gd name="connsiteX14" fmla="*/ 101992 w 2208752"/>
                <a:gd name="connsiteY14" fmla="*/ 1364394 h 1647946"/>
                <a:gd name="connsiteX15" fmla="*/ 99219 w 2208752"/>
                <a:gd name="connsiteY15" fmla="*/ 1643613 h 1647946"/>
                <a:gd name="connsiteX16" fmla="*/ 404 w 2208752"/>
                <a:gd name="connsiteY16" fmla="*/ 1647946 h 1647946"/>
                <a:gd name="connsiteX0" fmla="*/ 404 w 2178622"/>
                <a:gd name="connsiteY0" fmla="*/ 1647946 h 1647946"/>
                <a:gd name="connsiteX1" fmla="*/ 0 w 2178622"/>
                <a:gd name="connsiteY1" fmla="*/ 1319142 h 1647946"/>
                <a:gd name="connsiteX2" fmla="*/ 265814 w 2178622"/>
                <a:gd name="connsiteY2" fmla="*/ 1053328 h 1647946"/>
                <a:gd name="connsiteX3" fmla="*/ 1966066 w 2178622"/>
                <a:gd name="connsiteY3" fmla="*/ 1053077 h 1647946"/>
                <a:gd name="connsiteX4" fmla="*/ 2065740 w 2178622"/>
                <a:gd name="connsiteY4" fmla="*/ 970738 h 1647946"/>
                <a:gd name="connsiteX5" fmla="*/ 2065740 w 2178622"/>
                <a:gd name="connsiteY5" fmla="*/ 242685 h 1647946"/>
                <a:gd name="connsiteX6" fmla="*/ 1935730 w 2178622"/>
                <a:gd name="connsiteY6" fmla="*/ 138677 h 1647946"/>
                <a:gd name="connsiteX7" fmla="*/ 461533 w 2178622"/>
                <a:gd name="connsiteY7" fmla="*/ 298013 h 1647946"/>
                <a:gd name="connsiteX8" fmla="*/ 467833 w 2178622"/>
                <a:gd name="connsiteY8" fmla="*/ 170826 h 1647946"/>
                <a:gd name="connsiteX9" fmla="*/ 2052739 w 2178622"/>
                <a:gd name="connsiteY9" fmla="*/ 0 h 1647946"/>
                <a:gd name="connsiteX10" fmla="*/ 2174081 w 2178622"/>
                <a:gd name="connsiteY10" fmla="*/ 134343 h 1647946"/>
                <a:gd name="connsiteX11" fmla="*/ 2165413 w 2178622"/>
                <a:gd name="connsiteY11" fmla="*/ 1044409 h 1647946"/>
                <a:gd name="connsiteX12" fmla="*/ 2031070 w 2178622"/>
                <a:gd name="connsiteY12" fmla="*/ 1170086 h 1647946"/>
                <a:gd name="connsiteX13" fmla="*/ 297712 w 2178622"/>
                <a:gd name="connsiteY13" fmla="*/ 1168674 h 1647946"/>
                <a:gd name="connsiteX14" fmla="*/ 101992 w 2178622"/>
                <a:gd name="connsiteY14" fmla="*/ 1364394 h 1647946"/>
                <a:gd name="connsiteX15" fmla="*/ 99219 w 2178622"/>
                <a:gd name="connsiteY15" fmla="*/ 1643613 h 1647946"/>
                <a:gd name="connsiteX16" fmla="*/ 404 w 2178622"/>
                <a:gd name="connsiteY16" fmla="*/ 1647946 h 1647946"/>
                <a:gd name="connsiteX0" fmla="*/ 404 w 2174095"/>
                <a:gd name="connsiteY0" fmla="*/ 1647946 h 1647946"/>
                <a:gd name="connsiteX1" fmla="*/ 0 w 2174095"/>
                <a:gd name="connsiteY1" fmla="*/ 1319142 h 1647946"/>
                <a:gd name="connsiteX2" fmla="*/ 265814 w 2174095"/>
                <a:gd name="connsiteY2" fmla="*/ 1053328 h 1647946"/>
                <a:gd name="connsiteX3" fmla="*/ 1966066 w 2174095"/>
                <a:gd name="connsiteY3" fmla="*/ 1053077 h 1647946"/>
                <a:gd name="connsiteX4" fmla="*/ 2065740 w 2174095"/>
                <a:gd name="connsiteY4" fmla="*/ 970738 h 1647946"/>
                <a:gd name="connsiteX5" fmla="*/ 2065740 w 2174095"/>
                <a:gd name="connsiteY5" fmla="*/ 242685 h 1647946"/>
                <a:gd name="connsiteX6" fmla="*/ 1935730 w 2174095"/>
                <a:gd name="connsiteY6" fmla="*/ 138677 h 1647946"/>
                <a:gd name="connsiteX7" fmla="*/ 461533 w 2174095"/>
                <a:gd name="connsiteY7" fmla="*/ 298013 h 1647946"/>
                <a:gd name="connsiteX8" fmla="*/ 467833 w 2174095"/>
                <a:gd name="connsiteY8" fmla="*/ 170826 h 1647946"/>
                <a:gd name="connsiteX9" fmla="*/ 2052739 w 2174095"/>
                <a:gd name="connsiteY9" fmla="*/ 0 h 1647946"/>
                <a:gd name="connsiteX10" fmla="*/ 2174081 w 2174095"/>
                <a:gd name="connsiteY10" fmla="*/ 134343 h 1647946"/>
                <a:gd name="connsiteX11" fmla="*/ 2165413 w 2174095"/>
                <a:gd name="connsiteY11" fmla="*/ 1044409 h 1647946"/>
                <a:gd name="connsiteX12" fmla="*/ 2031070 w 2174095"/>
                <a:gd name="connsiteY12" fmla="*/ 1170086 h 1647946"/>
                <a:gd name="connsiteX13" fmla="*/ 297712 w 2174095"/>
                <a:gd name="connsiteY13" fmla="*/ 1168674 h 1647946"/>
                <a:gd name="connsiteX14" fmla="*/ 101992 w 2174095"/>
                <a:gd name="connsiteY14" fmla="*/ 1364394 h 1647946"/>
                <a:gd name="connsiteX15" fmla="*/ 99219 w 2174095"/>
                <a:gd name="connsiteY15" fmla="*/ 1643613 h 1647946"/>
                <a:gd name="connsiteX16" fmla="*/ 404 w 2174095"/>
                <a:gd name="connsiteY16" fmla="*/ 1647946 h 1647946"/>
                <a:gd name="connsiteX0" fmla="*/ 404 w 2174087"/>
                <a:gd name="connsiteY0" fmla="*/ 1647946 h 1647946"/>
                <a:gd name="connsiteX1" fmla="*/ 0 w 2174087"/>
                <a:gd name="connsiteY1" fmla="*/ 1319142 h 1647946"/>
                <a:gd name="connsiteX2" fmla="*/ 265814 w 2174087"/>
                <a:gd name="connsiteY2" fmla="*/ 1053328 h 1647946"/>
                <a:gd name="connsiteX3" fmla="*/ 1966066 w 2174087"/>
                <a:gd name="connsiteY3" fmla="*/ 1053077 h 1647946"/>
                <a:gd name="connsiteX4" fmla="*/ 2065740 w 2174087"/>
                <a:gd name="connsiteY4" fmla="*/ 970738 h 1647946"/>
                <a:gd name="connsiteX5" fmla="*/ 2065740 w 2174087"/>
                <a:gd name="connsiteY5" fmla="*/ 242685 h 1647946"/>
                <a:gd name="connsiteX6" fmla="*/ 1935730 w 2174087"/>
                <a:gd name="connsiteY6" fmla="*/ 138677 h 1647946"/>
                <a:gd name="connsiteX7" fmla="*/ 461533 w 2174087"/>
                <a:gd name="connsiteY7" fmla="*/ 298013 h 1647946"/>
                <a:gd name="connsiteX8" fmla="*/ 467833 w 2174087"/>
                <a:gd name="connsiteY8" fmla="*/ 170826 h 1647946"/>
                <a:gd name="connsiteX9" fmla="*/ 2052739 w 2174087"/>
                <a:gd name="connsiteY9" fmla="*/ 0 h 1647946"/>
                <a:gd name="connsiteX10" fmla="*/ 2174081 w 2174087"/>
                <a:gd name="connsiteY10" fmla="*/ 134343 h 1647946"/>
                <a:gd name="connsiteX11" fmla="*/ 2165413 w 2174087"/>
                <a:gd name="connsiteY11" fmla="*/ 1044409 h 1647946"/>
                <a:gd name="connsiteX12" fmla="*/ 2031070 w 2174087"/>
                <a:gd name="connsiteY12" fmla="*/ 1170086 h 1647946"/>
                <a:gd name="connsiteX13" fmla="*/ 297712 w 2174087"/>
                <a:gd name="connsiteY13" fmla="*/ 1168674 h 1647946"/>
                <a:gd name="connsiteX14" fmla="*/ 101992 w 2174087"/>
                <a:gd name="connsiteY14" fmla="*/ 1364394 h 1647946"/>
                <a:gd name="connsiteX15" fmla="*/ 99219 w 2174087"/>
                <a:gd name="connsiteY15" fmla="*/ 1643613 h 1647946"/>
                <a:gd name="connsiteX16" fmla="*/ 404 w 2174087"/>
                <a:gd name="connsiteY16" fmla="*/ 1647946 h 1647946"/>
                <a:gd name="connsiteX0" fmla="*/ 404 w 2174499"/>
                <a:gd name="connsiteY0" fmla="*/ 1647946 h 1647946"/>
                <a:gd name="connsiteX1" fmla="*/ 0 w 2174499"/>
                <a:gd name="connsiteY1" fmla="*/ 1319142 h 1647946"/>
                <a:gd name="connsiteX2" fmla="*/ 265814 w 2174499"/>
                <a:gd name="connsiteY2" fmla="*/ 1053328 h 1647946"/>
                <a:gd name="connsiteX3" fmla="*/ 1966066 w 2174499"/>
                <a:gd name="connsiteY3" fmla="*/ 1053077 h 1647946"/>
                <a:gd name="connsiteX4" fmla="*/ 2065740 w 2174499"/>
                <a:gd name="connsiteY4" fmla="*/ 970738 h 1647946"/>
                <a:gd name="connsiteX5" fmla="*/ 2065740 w 2174499"/>
                <a:gd name="connsiteY5" fmla="*/ 242685 h 1647946"/>
                <a:gd name="connsiteX6" fmla="*/ 1935730 w 2174499"/>
                <a:gd name="connsiteY6" fmla="*/ 138677 h 1647946"/>
                <a:gd name="connsiteX7" fmla="*/ 461533 w 2174499"/>
                <a:gd name="connsiteY7" fmla="*/ 298013 h 1647946"/>
                <a:gd name="connsiteX8" fmla="*/ 467833 w 2174499"/>
                <a:gd name="connsiteY8" fmla="*/ 170826 h 1647946"/>
                <a:gd name="connsiteX9" fmla="*/ 2052739 w 2174499"/>
                <a:gd name="connsiteY9" fmla="*/ 0 h 1647946"/>
                <a:gd name="connsiteX10" fmla="*/ 2174081 w 2174499"/>
                <a:gd name="connsiteY10" fmla="*/ 134343 h 1647946"/>
                <a:gd name="connsiteX11" fmla="*/ 2165413 w 2174499"/>
                <a:gd name="connsiteY11" fmla="*/ 1044409 h 1647946"/>
                <a:gd name="connsiteX12" fmla="*/ 2031070 w 2174499"/>
                <a:gd name="connsiteY12" fmla="*/ 1170086 h 1647946"/>
                <a:gd name="connsiteX13" fmla="*/ 297712 w 2174499"/>
                <a:gd name="connsiteY13" fmla="*/ 1168674 h 1647946"/>
                <a:gd name="connsiteX14" fmla="*/ 101992 w 2174499"/>
                <a:gd name="connsiteY14" fmla="*/ 1364394 h 1647946"/>
                <a:gd name="connsiteX15" fmla="*/ 99219 w 2174499"/>
                <a:gd name="connsiteY15" fmla="*/ 1643613 h 1647946"/>
                <a:gd name="connsiteX16" fmla="*/ 404 w 2174499"/>
                <a:gd name="connsiteY16" fmla="*/ 1647946 h 1647946"/>
                <a:gd name="connsiteX0" fmla="*/ 404 w 2174734"/>
                <a:gd name="connsiteY0" fmla="*/ 1651967 h 1651967"/>
                <a:gd name="connsiteX1" fmla="*/ 0 w 2174734"/>
                <a:gd name="connsiteY1" fmla="*/ 1323163 h 1651967"/>
                <a:gd name="connsiteX2" fmla="*/ 265814 w 2174734"/>
                <a:gd name="connsiteY2" fmla="*/ 1057349 h 1651967"/>
                <a:gd name="connsiteX3" fmla="*/ 1966066 w 2174734"/>
                <a:gd name="connsiteY3" fmla="*/ 1057098 h 1651967"/>
                <a:gd name="connsiteX4" fmla="*/ 2065740 w 2174734"/>
                <a:gd name="connsiteY4" fmla="*/ 974759 h 1651967"/>
                <a:gd name="connsiteX5" fmla="*/ 2065740 w 2174734"/>
                <a:gd name="connsiteY5" fmla="*/ 246706 h 1651967"/>
                <a:gd name="connsiteX6" fmla="*/ 1935730 w 2174734"/>
                <a:gd name="connsiteY6" fmla="*/ 142698 h 1651967"/>
                <a:gd name="connsiteX7" fmla="*/ 461533 w 2174734"/>
                <a:gd name="connsiteY7" fmla="*/ 302034 h 1651967"/>
                <a:gd name="connsiteX8" fmla="*/ 467833 w 2174734"/>
                <a:gd name="connsiteY8" fmla="*/ 174847 h 1651967"/>
                <a:gd name="connsiteX9" fmla="*/ 2052739 w 2174734"/>
                <a:gd name="connsiteY9" fmla="*/ 4021 h 1651967"/>
                <a:gd name="connsiteX10" fmla="*/ 2174081 w 2174734"/>
                <a:gd name="connsiteY10" fmla="*/ 138364 h 1651967"/>
                <a:gd name="connsiteX11" fmla="*/ 2165413 w 2174734"/>
                <a:gd name="connsiteY11" fmla="*/ 1048430 h 1651967"/>
                <a:gd name="connsiteX12" fmla="*/ 2031070 w 2174734"/>
                <a:gd name="connsiteY12" fmla="*/ 1174107 h 1651967"/>
                <a:gd name="connsiteX13" fmla="*/ 297712 w 2174734"/>
                <a:gd name="connsiteY13" fmla="*/ 1172695 h 1651967"/>
                <a:gd name="connsiteX14" fmla="*/ 101992 w 2174734"/>
                <a:gd name="connsiteY14" fmla="*/ 1368415 h 1651967"/>
                <a:gd name="connsiteX15" fmla="*/ 99219 w 2174734"/>
                <a:gd name="connsiteY15" fmla="*/ 1647634 h 1651967"/>
                <a:gd name="connsiteX16" fmla="*/ 404 w 2174734"/>
                <a:gd name="connsiteY16" fmla="*/ 1651967 h 1651967"/>
                <a:gd name="connsiteX0" fmla="*/ 404 w 2174479"/>
                <a:gd name="connsiteY0" fmla="*/ 1651967 h 1651967"/>
                <a:gd name="connsiteX1" fmla="*/ 0 w 2174479"/>
                <a:gd name="connsiteY1" fmla="*/ 1323163 h 1651967"/>
                <a:gd name="connsiteX2" fmla="*/ 265814 w 2174479"/>
                <a:gd name="connsiteY2" fmla="*/ 1057349 h 1651967"/>
                <a:gd name="connsiteX3" fmla="*/ 1966066 w 2174479"/>
                <a:gd name="connsiteY3" fmla="*/ 1057098 h 1651967"/>
                <a:gd name="connsiteX4" fmla="*/ 2065740 w 2174479"/>
                <a:gd name="connsiteY4" fmla="*/ 974759 h 1651967"/>
                <a:gd name="connsiteX5" fmla="*/ 2065740 w 2174479"/>
                <a:gd name="connsiteY5" fmla="*/ 246706 h 1651967"/>
                <a:gd name="connsiteX6" fmla="*/ 1935730 w 2174479"/>
                <a:gd name="connsiteY6" fmla="*/ 142698 h 1651967"/>
                <a:gd name="connsiteX7" fmla="*/ 461533 w 2174479"/>
                <a:gd name="connsiteY7" fmla="*/ 302034 h 1651967"/>
                <a:gd name="connsiteX8" fmla="*/ 467833 w 2174479"/>
                <a:gd name="connsiteY8" fmla="*/ 174847 h 1651967"/>
                <a:gd name="connsiteX9" fmla="*/ 2013736 w 2174479"/>
                <a:gd name="connsiteY9" fmla="*/ 4021 h 1651967"/>
                <a:gd name="connsiteX10" fmla="*/ 2174081 w 2174479"/>
                <a:gd name="connsiteY10" fmla="*/ 138364 h 1651967"/>
                <a:gd name="connsiteX11" fmla="*/ 2165413 w 2174479"/>
                <a:gd name="connsiteY11" fmla="*/ 1048430 h 1651967"/>
                <a:gd name="connsiteX12" fmla="*/ 2031070 w 2174479"/>
                <a:gd name="connsiteY12" fmla="*/ 1174107 h 1651967"/>
                <a:gd name="connsiteX13" fmla="*/ 297712 w 2174479"/>
                <a:gd name="connsiteY13" fmla="*/ 1172695 h 1651967"/>
                <a:gd name="connsiteX14" fmla="*/ 101992 w 2174479"/>
                <a:gd name="connsiteY14" fmla="*/ 1368415 h 1651967"/>
                <a:gd name="connsiteX15" fmla="*/ 99219 w 2174479"/>
                <a:gd name="connsiteY15" fmla="*/ 1647634 h 1651967"/>
                <a:gd name="connsiteX16" fmla="*/ 404 w 2174479"/>
                <a:gd name="connsiteY16" fmla="*/ 1651967 h 1651967"/>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48324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35323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74407 w 2174150"/>
                <a:gd name="connsiteY5" fmla="*/ 213655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09321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75725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09321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50048 h 1653585"/>
                <a:gd name="connsiteX12" fmla="*/ 2031070 w 2174150"/>
                <a:gd name="connsiteY12" fmla="*/ 1162724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09321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41381 h 1653585"/>
                <a:gd name="connsiteX12" fmla="*/ 2031070 w 2174150"/>
                <a:gd name="connsiteY12" fmla="*/ 1162724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09321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41381 h 1653585"/>
                <a:gd name="connsiteX12" fmla="*/ 2013735 w 2174150"/>
                <a:gd name="connsiteY12" fmla="*/ 1162724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22322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41381 h 1653585"/>
                <a:gd name="connsiteX12" fmla="*/ 2013735 w 2174150"/>
                <a:gd name="connsiteY12" fmla="*/ 1162724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3585 h 1653585"/>
                <a:gd name="connsiteX1" fmla="*/ 0 w 2174150"/>
                <a:gd name="connsiteY1" fmla="*/ 1324781 h 1653585"/>
                <a:gd name="connsiteX2" fmla="*/ 265814 w 2174150"/>
                <a:gd name="connsiteY2" fmla="*/ 1058967 h 1653585"/>
                <a:gd name="connsiteX3" fmla="*/ 1966066 w 2174150"/>
                <a:gd name="connsiteY3" fmla="*/ 1058716 h 1653585"/>
                <a:gd name="connsiteX4" fmla="*/ 2065740 w 2174150"/>
                <a:gd name="connsiteY4" fmla="*/ 976377 h 1653585"/>
                <a:gd name="connsiteX5" fmla="*/ 2065740 w 2174150"/>
                <a:gd name="connsiteY5" fmla="*/ 222322 h 1653585"/>
                <a:gd name="connsiteX6" fmla="*/ 1935730 w 2174150"/>
                <a:gd name="connsiteY6" fmla="*/ 144316 h 1653585"/>
                <a:gd name="connsiteX7" fmla="*/ 461533 w 2174150"/>
                <a:gd name="connsiteY7" fmla="*/ 303652 h 1653585"/>
                <a:gd name="connsiteX8" fmla="*/ 467833 w 2174150"/>
                <a:gd name="connsiteY8" fmla="*/ 176465 h 1653585"/>
                <a:gd name="connsiteX9" fmla="*/ 2013736 w 2174150"/>
                <a:gd name="connsiteY9" fmla="*/ 5639 h 1653585"/>
                <a:gd name="connsiteX10" fmla="*/ 2174081 w 2174150"/>
                <a:gd name="connsiteY10" fmla="*/ 139982 h 1653585"/>
                <a:gd name="connsiteX11" fmla="*/ 2165413 w 2174150"/>
                <a:gd name="connsiteY11" fmla="*/ 1041381 h 1653585"/>
                <a:gd name="connsiteX12" fmla="*/ 2013735 w 2174150"/>
                <a:gd name="connsiteY12" fmla="*/ 1162724 h 1653585"/>
                <a:gd name="connsiteX13" fmla="*/ 297712 w 2174150"/>
                <a:gd name="connsiteY13" fmla="*/ 1174313 h 1653585"/>
                <a:gd name="connsiteX14" fmla="*/ 101992 w 2174150"/>
                <a:gd name="connsiteY14" fmla="*/ 1370033 h 1653585"/>
                <a:gd name="connsiteX15" fmla="*/ 99219 w 2174150"/>
                <a:gd name="connsiteY15" fmla="*/ 1649252 h 1653585"/>
                <a:gd name="connsiteX16" fmla="*/ 404 w 2174150"/>
                <a:gd name="connsiteY16" fmla="*/ 1653585 h 1653585"/>
                <a:gd name="connsiteX0" fmla="*/ 404 w 2174150"/>
                <a:gd name="connsiteY0" fmla="*/ 1651223 h 1651223"/>
                <a:gd name="connsiteX1" fmla="*/ 0 w 2174150"/>
                <a:gd name="connsiteY1" fmla="*/ 1322419 h 1651223"/>
                <a:gd name="connsiteX2" fmla="*/ 265814 w 2174150"/>
                <a:gd name="connsiteY2" fmla="*/ 1056605 h 1651223"/>
                <a:gd name="connsiteX3" fmla="*/ 1966066 w 2174150"/>
                <a:gd name="connsiteY3" fmla="*/ 1056354 h 1651223"/>
                <a:gd name="connsiteX4" fmla="*/ 2065740 w 2174150"/>
                <a:gd name="connsiteY4" fmla="*/ 974015 h 1651223"/>
                <a:gd name="connsiteX5" fmla="*/ 2065740 w 2174150"/>
                <a:gd name="connsiteY5" fmla="*/ 219960 h 1651223"/>
                <a:gd name="connsiteX6" fmla="*/ 1935730 w 2174150"/>
                <a:gd name="connsiteY6" fmla="*/ 141954 h 1651223"/>
                <a:gd name="connsiteX7" fmla="*/ 461533 w 2174150"/>
                <a:gd name="connsiteY7" fmla="*/ 301290 h 1651223"/>
                <a:gd name="connsiteX8" fmla="*/ 467833 w 2174150"/>
                <a:gd name="connsiteY8" fmla="*/ 174103 h 1651223"/>
                <a:gd name="connsiteX9" fmla="*/ 2013736 w 2174150"/>
                <a:gd name="connsiteY9" fmla="*/ 3277 h 1651223"/>
                <a:gd name="connsiteX10" fmla="*/ 2174081 w 2174150"/>
                <a:gd name="connsiteY10" fmla="*/ 180957 h 1651223"/>
                <a:gd name="connsiteX11" fmla="*/ 2165413 w 2174150"/>
                <a:gd name="connsiteY11" fmla="*/ 1039019 h 1651223"/>
                <a:gd name="connsiteX12" fmla="*/ 2013735 w 2174150"/>
                <a:gd name="connsiteY12" fmla="*/ 1160362 h 1651223"/>
                <a:gd name="connsiteX13" fmla="*/ 297712 w 2174150"/>
                <a:gd name="connsiteY13" fmla="*/ 1171951 h 1651223"/>
                <a:gd name="connsiteX14" fmla="*/ 101992 w 2174150"/>
                <a:gd name="connsiteY14" fmla="*/ 1367671 h 1651223"/>
                <a:gd name="connsiteX15" fmla="*/ 99219 w 2174150"/>
                <a:gd name="connsiteY15" fmla="*/ 1646890 h 1651223"/>
                <a:gd name="connsiteX16" fmla="*/ 404 w 2174150"/>
                <a:gd name="connsiteY16" fmla="*/ 1651223 h 1651223"/>
                <a:gd name="connsiteX0" fmla="*/ 404 w 2182812"/>
                <a:gd name="connsiteY0" fmla="*/ 1651534 h 1651534"/>
                <a:gd name="connsiteX1" fmla="*/ 0 w 2182812"/>
                <a:gd name="connsiteY1" fmla="*/ 1322730 h 1651534"/>
                <a:gd name="connsiteX2" fmla="*/ 265814 w 2182812"/>
                <a:gd name="connsiteY2" fmla="*/ 1056916 h 1651534"/>
                <a:gd name="connsiteX3" fmla="*/ 1966066 w 2182812"/>
                <a:gd name="connsiteY3" fmla="*/ 1056665 h 1651534"/>
                <a:gd name="connsiteX4" fmla="*/ 2065740 w 2182812"/>
                <a:gd name="connsiteY4" fmla="*/ 974326 h 1651534"/>
                <a:gd name="connsiteX5" fmla="*/ 2065740 w 2182812"/>
                <a:gd name="connsiteY5" fmla="*/ 220271 h 1651534"/>
                <a:gd name="connsiteX6" fmla="*/ 1935730 w 2182812"/>
                <a:gd name="connsiteY6" fmla="*/ 142265 h 1651534"/>
                <a:gd name="connsiteX7" fmla="*/ 461533 w 2182812"/>
                <a:gd name="connsiteY7" fmla="*/ 301601 h 1651534"/>
                <a:gd name="connsiteX8" fmla="*/ 467833 w 2182812"/>
                <a:gd name="connsiteY8" fmla="*/ 174414 h 1651534"/>
                <a:gd name="connsiteX9" fmla="*/ 2013736 w 2182812"/>
                <a:gd name="connsiteY9" fmla="*/ 3588 h 1651534"/>
                <a:gd name="connsiteX10" fmla="*/ 2182749 w 2182812"/>
                <a:gd name="connsiteY10" fmla="*/ 172601 h 1651534"/>
                <a:gd name="connsiteX11" fmla="*/ 2165413 w 2182812"/>
                <a:gd name="connsiteY11" fmla="*/ 1039330 h 1651534"/>
                <a:gd name="connsiteX12" fmla="*/ 2013735 w 2182812"/>
                <a:gd name="connsiteY12" fmla="*/ 1160673 h 1651534"/>
                <a:gd name="connsiteX13" fmla="*/ 297712 w 2182812"/>
                <a:gd name="connsiteY13" fmla="*/ 1172262 h 1651534"/>
                <a:gd name="connsiteX14" fmla="*/ 101992 w 2182812"/>
                <a:gd name="connsiteY14" fmla="*/ 1367982 h 1651534"/>
                <a:gd name="connsiteX15" fmla="*/ 99219 w 2182812"/>
                <a:gd name="connsiteY15" fmla="*/ 1647201 h 1651534"/>
                <a:gd name="connsiteX16" fmla="*/ 404 w 2182812"/>
                <a:gd name="connsiteY16" fmla="*/ 1651534 h 1651534"/>
                <a:gd name="connsiteX0" fmla="*/ 404 w 2174151"/>
                <a:gd name="connsiteY0" fmla="*/ 1651534 h 1651534"/>
                <a:gd name="connsiteX1" fmla="*/ 0 w 2174151"/>
                <a:gd name="connsiteY1" fmla="*/ 1322730 h 1651534"/>
                <a:gd name="connsiteX2" fmla="*/ 265814 w 2174151"/>
                <a:gd name="connsiteY2" fmla="*/ 1056916 h 1651534"/>
                <a:gd name="connsiteX3" fmla="*/ 1966066 w 2174151"/>
                <a:gd name="connsiteY3" fmla="*/ 1056665 h 1651534"/>
                <a:gd name="connsiteX4" fmla="*/ 2065740 w 2174151"/>
                <a:gd name="connsiteY4" fmla="*/ 974326 h 1651534"/>
                <a:gd name="connsiteX5" fmla="*/ 2065740 w 2174151"/>
                <a:gd name="connsiteY5" fmla="*/ 220271 h 1651534"/>
                <a:gd name="connsiteX6" fmla="*/ 1935730 w 2174151"/>
                <a:gd name="connsiteY6" fmla="*/ 142265 h 1651534"/>
                <a:gd name="connsiteX7" fmla="*/ 461533 w 2174151"/>
                <a:gd name="connsiteY7" fmla="*/ 301601 h 1651534"/>
                <a:gd name="connsiteX8" fmla="*/ 467833 w 2174151"/>
                <a:gd name="connsiteY8" fmla="*/ 174414 h 1651534"/>
                <a:gd name="connsiteX9" fmla="*/ 2013736 w 2174151"/>
                <a:gd name="connsiteY9" fmla="*/ 3588 h 1651534"/>
                <a:gd name="connsiteX10" fmla="*/ 2174082 w 2174151"/>
                <a:gd name="connsiteY10" fmla="*/ 172601 h 1651534"/>
                <a:gd name="connsiteX11" fmla="*/ 2165413 w 2174151"/>
                <a:gd name="connsiteY11" fmla="*/ 1039330 h 1651534"/>
                <a:gd name="connsiteX12" fmla="*/ 2013735 w 2174151"/>
                <a:gd name="connsiteY12" fmla="*/ 1160673 h 1651534"/>
                <a:gd name="connsiteX13" fmla="*/ 297712 w 2174151"/>
                <a:gd name="connsiteY13" fmla="*/ 1172262 h 1651534"/>
                <a:gd name="connsiteX14" fmla="*/ 101992 w 2174151"/>
                <a:gd name="connsiteY14" fmla="*/ 1367982 h 1651534"/>
                <a:gd name="connsiteX15" fmla="*/ 99219 w 2174151"/>
                <a:gd name="connsiteY15" fmla="*/ 1647201 h 1651534"/>
                <a:gd name="connsiteX16" fmla="*/ 404 w 2174151"/>
                <a:gd name="connsiteY16" fmla="*/ 1651534 h 1651534"/>
                <a:gd name="connsiteX0" fmla="*/ 404 w 2169820"/>
                <a:gd name="connsiteY0" fmla="*/ 1651534 h 1651534"/>
                <a:gd name="connsiteX1" fmla="*/ 0 w 2169820"/>
                <a:gd name="connsiteY1" fmla="*/ 1322730 h 1651534"/>
                <a:gd name="connsiteX2" fmla="*/ 265814 w 2169820"/>
                <a:gd name="connsiteY2" fmla="*/ 1056916 h 1651534"/>
                <a:gd name="connsiteX3" fmla="*/ 1966066 w 2169820"/>
                <a:gd name="connsiteY3" fmla="*/ 1056665 h 1651534"/>
                <a:gd name="connsiteX4" fmla="*/ 2065740 w 2169820"/>
                <a:gd name="connsiteY4" fmla="*/ 974326 h 1651534"/>
                <a:gd name="connsiteX5" fmla="*/ 2065740 w 2169820"/>
                <a:gd name="connsiteY5" fmla="*/ 220271 h 1651534"/>
                <a:gd name="connsiteX6" fmla="*/ 1935730 w 2169820"/>
                <a:gd name="connsiteY6" fmla="*/ 142265 h 1651534"/>
                <a:gd name="connsiteX7" fmla="*/ 461533 w 2169820"/>
                <a:gd name="connsiteY7" fmla="*/ 301601 h 1651534"/>
                <a:gd name="connsiteX8" fmla="*/ 467833 w 2169820"/>
                <a:gd name="connsiteY8" fmla="*/ 174414 h 1651534"/>
                <a:gd name="connsiteX9" fmla="*/ 2013736 w 2169820"/>
                <a:gd name="connsiteY9" fmla="*/ 3588 h 1651534"/>
                <a:gd name="connsiteX10" fmla="*/ 2169748 w 2169820"/>
                <a:gd name="connsiteY10" fmla="*/ 172601 h 1651534"/>
                <a:gd name="connsiteX11" fmla="*/ 2165413 w 2169820"/>
                <a:gd name="connsiteY11" fmla="*/ 1039330 h 1651534"/>
                <a:gd name="connsiteX12" fmla="*/ 2013735 w 2169820"/>
                <a:gd name="connsiteY12" fmla="*/ 1160673 h 1651534"/>
                <a:gd name="connsiteX13" fmla="*/ 297712 w 2169820"/>
                <a:gd name="connsiteY13" fmla="*/ 1172262 h 1651534"/>
                <a:gd name="connsiteX14" fmla="*/ 101992 w 2169820"/>
                <a:gd name="connsiteY14" fmla="*/ 1367982 h 1651534"/>
                <a:gd name="connsiteX15" fmla="*/ 99219 w 2169820"/>
                <a:gd name="connsiteY15" fmla="*/ 1647201 h 1651534"/>
                <a:gd name="connsiteX16" fmla="*/ 404 w 2169820"/>
                <a:gd name="connsiteY16" fmla="*/ 1651534 h 1651534"/>
                <a:gd name="connsiteX0" fmla="*/ 404 w 2169791"/>
                <a:gd name="connsiteY0" fmla="*/ 1626905 h 1626905"/>
                <a:gd name="connsiteX1" fmla="*/ 0 w 2169791"/>
                <a:gd name="connsiteY1" fmla="*/ 1298101 h 1626905"/>
                <a:gd name="connsiteX2" fmla="*/ 265814 w 2169791"/>
                <a:gd name="connsiteY2" fmla="*/ 1032287 h 1626905"/>
                <a:gd name="connsiteX3" fmla="*/ 1966066 w 2169791"/>
                <a:gd name="connsiteY3" fmla="*/ 1032036 h 1626905"/>
                <a:gd name="connsiteX4" fmla="*/ 2065740 w 2169791"/>
                <a:gd name="connsiteY4" fmla="*/ 949697 h 1626905"/>
                <a:gd name="connsiteX5" fmla="*/ 2065740 w 2169791"/>
                <a:gd name="connsiteY5" fmla="*/ 195642 h 1626905"/>
                <a:gd name="connsiteX6" fmla="*/ 1935730 w 2169791"/>
                <a:gd name="connsiteY6" fmla="*/ 117636 h 1626905"/>
                <a:gd name="connsiteX7" fmla="*/ 461533 w 2169791"/>
                <a:gd name="connsiteY7" fmla="*/ 276972 h 1626905"/>
                <a:gd name="connsiteX8" fmla="*/ 467833 w 2169791"/>
                <a:gd name="connsiteY8" fmla="*/ 149785 h 1626905"/>
                <a:gd name="connsiteX9" fmla="*/ 1957399 w 2169791"/>
                <a:gd name="connsiteY9" fmla="*/ 4960 h 1626905"/>
                <a:gd name="connsiteX10" fmla="*/ 2169748 w 2169791"/>
                <a:gd name="connsiteY10" fmla="*/ 147972 h 1626905"/>
                <a:gd name="connsiteX11" fmla="*/ 2165413 w 2169791"/>
                <a:gd name="connsiteY11" fmla="*/ 1014701 h 1626905"/>
                <a:gd name="connsiteX12" fmla="*/ 2013735 w 2169791"/>
                <a:gd name="connsiteY12" fmla="*/ 1136044 h 1626905"/>
                <a:gd name="connsiteX13" fmla="*/ 297712 w 2169791"/>
                <a:gd name="connsiteY13" fmla="*/ 1147633 h 1626905"/>
                <a:gd name="connsiteX14" fmla="*/ 101992 w 2169791"/>
                <a:gd name="connsiteY14" fmla="*/ 1343353 h 1626905"/>
                <a:gd name="connsiteX15" fmla="*/ 99219 w 2169791"/>
                <a:gd name="connsiteY15" fmla="*/ 1622572 h 1626905"/>
                <a:gd name="connsiteX16" fmla="*/ 404 w 2169791"/>
                <a:gd name="connsiteY16" fmla="*/ 1626905 h 1626905"/>
                <a:gd name="connsiteX0" fmla="*/ 404 w 2169791"/>
                <a:gd name="connsiteY0" fmla="*/ 1626905 h 1626905"/>
                <a:gd name="connsiteX1" fmla="*/ 0 w 2169791"/>
                <a:gd name="connsiteY1" fmla="*/ 1298101 h 1626905"/>
                <a:gd name="connsiteX2" fmla="*/ 265814 w 2169791"/>
                <a:gd name="connsiteY2" fmla="*/ 1032287 h 1626905"/>
                <a:gd name="connsiteX3" fmla="*/ 1966066 w 2169791"/>
                <a:gd name="connsiteY3" fmla="*/ 1032036 h 1626905"/>
                <a:gd name="connsiteX4" fmla="*/ 2065740 w 2169791"/>
                <a:gd name="connsiteY4" fmla="*/ 949697 h 1626905"/>
                <a:gd name="connsiteX5" fmla="*/ 2065740 w 2169791"/>
                <a:gd name="connsiteY5" fmla="*/ 195642 h 1626905"/>
                <a:gd name="connsiteX6" fmla="*/ 1935730 w 2169791"/>
                <a:gd name="connsiteY6" fmla="*/ 117636 h 1626905"/>
                <a:gd name="connsiteX7" fmla="*/ 461533 w 2169791"/>
                <a:gd name="connsiteY7" fmla="*/ 276972 h 1626905"/>
                <a:gd name="connsiteX8" fmla="*/ 467833 w 2169791"/>
                <a:gd name="connsiteY8" fmla="*/ 149785 h 1626905"/>
                <a:gd name="connsiteX9" fmla="*/ 1957399 w 2169791"/>
                <a:gd name="connsiteY9" fmla="*/ 4960 h 1626905"/>
                <a:gd name="connsiteX10" fmla="*/ 2169748 w 2169791"/>
                <a:gd name="connsiteY10" fmla="*/ 147972 h 1626905"/>
                <a:gd name="connsiteX11" fmla="*/ 2165413 w 2169791"/>
                <a:gd name="connsiteY11" fmla="*/ 1014701 h 1626905"/>
                <a:gd name="connsiteX12" fmla="*/ 2013735 w 2169791"/>
                <a:gd name="connsiteY12" fmla="*/ 1136044 h 1626905"/>
                <a:gd name="connsiteX13" fmla="*/ 297712 w 2169791"/>
                <a:gd name="connsiteY13" fmla="*/ 1147633 h 1626905"/>
                <a:gd name="connsiteX14" fmla="*/ 101992 w 2169791"/>
                <a:gd name="connsiteY14" fmla="*/ 1343353 h 1626905"/>
                <a:gd name="connsiteX15" fmla="*/ 99219 w 2169791"/>
                <a:gd name="connsiteY15" fmla="*/ 1622572 h 1626905"/>
                <a:gd name="connsiteX16" fmla="*/ 404 w 2169791"/>
                <a:gd name="connsiteY16" fmla="*/ 1626905 h 1626905"/>
                <a:gd name="connsiteX0" fmla="*/ 404 w 2169784"/>
                <a:gd name="connsiteY0" fmla="*/ 1626905 h 1626905"/>
                <a:gd name="connsiteX1" fmla="*/ 0 w 2169784"/>
                <a:gd name="connsiteY1" fmla="*/ 1298101 h 1626905"/>
                <a:gd name="connsiteX2" fmla="*/ 265814 w 2169784"/>
                <a:gd name="connsiteY2" fmla="*/ 1032287 h 1626905"/>
                <a:gd name="connsiteX3" fmla="*/ 1966066 w 2169784"/>
                <a:gd name="connsiteY3" fmla="*/ 1032036 h 1626905"/>
                <a:gd name="connsiteX4" fmla="*/ 2065740 w 2169784"/>
                <a:gd name="connsiteY4" fmla="*/ 949697 h 1626905"/>
                <a:gd name="connsiteX5" fmla="*/ 2065740 w 2169784"/>
                <a:gd name="connsiteY5" fmla="*/ 195642 h 1626905"/>
                <a:gd name="connsiteX6" fmla="*/ 1935730 w 2169784"/>
                <a:gd name="connsiteY6" fmla="*/ 117636 h 1626905"/>
                <a:gd name="connsiteX7" fmla="*/ 461533 w 2169784"/>
                <a:gd name="connsiteY7" fmla="*/ 276972 h 1626905"/>
                <a:gd name="connsiteX8" fmla="*/ 467833 w 2169784"/>
                <a:gd name="connsiteY8" fmla="*/ 149785 h 1626905"/>
                <a:gd name="connsiteX9" fmla="*/ 1927063 w 2169784"/>
                <a:gd name="connsiteY9" fmla="*/ 4960 h 1626905"/>
                <a:gd name="connsiteX10" fmla="*/ 2169748 w 2169784"/>
                <a:gd name="connsiteY10" fmla="*/ 147972 h 1626905"/>
                <a:gd name="connsiteX11" fmla="*/ 2165413 w 2169784"/>
                <a:gd name="connsiteY11" fmla="*/ 1014701 h 1626905"/>
                <a:gd name="connsiteX12" fmla="*/ 2013735 w 2169784"/>
                <a:gd name="connsiteY12" fmla="*/ 1136044 h 1626905"/>
                <a:gd name="connsiteX13" fmla="*/ 297712 w 2169784"/>
                <a:gd name="connsiteY13" fmla="*/ 1147633 h 1626905"/>
                <a:gd name="connsiteX14" fmla="*/ 101992 w 2169784"/>
                <a:gd name="connsiteY14" fmla="*/ 1343353 h 1626905"/>
                <a:gd name="connsiteX15" fmla="*/ 99219 w 2169784"/>
                <a:gd name="connsiteY15" fmla="*/ 1622572 h 1626905"/>
                <a:gd name="connsiteX16" fmla="*/ 404 w 2169784"/>
                <a:gd name="connsiteY16" fmla="*/ 1626905 h 1626905"/>
                <a:gd name="connsiteX0" fmla="*/ 404 w 2169784"/>
                <a:gd name="connsiteY0" fmla="*/ 1626905 h 1626905"/>
                <a:gd name="connsiteX1" fmla="*/ 0 w 2169784"/>
                <a:gd name="connsiteY1" fmla="*/ 1298101 h 1626905"/>
                <a:gd name="connsiteX2" fmla="*/ 265814 w 2169784"/>
                <a:gd name="connsiteY2" fmla="*/ 1032287 h 1626905"/>
                <a:gd name="connsiteX3" fmla="*/ 1966066 w 2169784"/>
                <a:gd name="connsiteY3" fmla="*/ 1032036 h 1626905"/>
                <a:gd name="connsiteX4" fmla="*/ 2065740 w 2169784"/>
                <a:gd name="connsiteY4" fmla="*/ 949697 h 1626905"/>
                <a:gd name="connsiteX5" fmla="*/ 2065740 w 2169784"/>
                <a:gd name="connsiteY5" fmla="*/ 195642 h 1626905"/>
                <a:gd name="connsiteX6" fmla="*/ 1935730 w 2169784"/>
                <a:gd name="connsiteY6" fmla="*/ 117636 h 1626905"/>
                <a:gd name="connsiteX7" fmla="*/ 461533 w 2169784"/>
                <a:gd name="connsiteY7" fmla="*/ 276972 h 1626905"/>
                <a:gd name="connsiteX8" fmla="*/ 467833 w 2169784"/>
                <a:gd name="connsiteY8" fmla="*/ 167120 h 1626905"/>
                <a:gd name="connsiteX9" fmla="*/ 1927063 w 2169784"/>
                <a:gd name="connsiteY9" fmla="*/ 4960 h 1626905"/>
                <a:gd name="connsiteX10" fmla="*/ 2169748 w 2169784"/>
                <a:gd name="connsiteY10" fmla="*/ 147972 h 1626905"/>
                <a:gd name="connsiteX11" fmla="*/ 2165413 w 2169784"/>
                <a:gd name="connsiteY11" fmla="*/ 1014701 h 1626905"/>
                <a:gd name="connsiteX12" fmla="*/ 2013735 w 2169784"/>
                <a:gd name="connsiteY12" fmla="*/ 1136044 h 1626905"/>
                <a:gd name="connsiteX13" fmla="*/ 297712 w 2169784"/>
                <a:gd name="connsiteY13" fmla="*/ 1147633 h 1626905"/>
                <a:gd name="connsiteX14" fmla="*/ 101992 w 2169784"/>
                <a:gd name="connsiteY14" fmla="*/ 1343353 h 1626905"/>
                <a:gd name="connsiteX15" fmla="*/ 99219 w 2169784"/>
                <a:gd name="connsiteY15" fmla="*/ 1622572 h 1626905"/>
                <a:gd name="connsiteX16" fmla="*/ 404 w 2169784"/>
                <a:gd name="connsiteY16" fmla="*/ 1626905 h 1626905"/>
                <a:gd name="connsiteX0" fmla="*/ 404 w 2169784"/>
                <a:gd name="connsiteY0" fmla="*/ 1626905 h 1626905"/>
                <a:gd name="connsiteX1" fmla="*/ 0 w 2169784"/>
                <a:gd name="connsiteY1" fmla="*/ 1298101 h 1626905"/>
                <a:gd name="connsiteX2" fmla="*/ 265814 w 2169784"/>
                <a:gd name="connsiteY2" fmla="*/ 1032287 h 1626905"/>
                <a:gd name="connsiteX3" fmla="*/ 1966066 w 2169784"/>
                <a:gd name="connsiteY3" fmla="*/ 1032036 h 1626905"/>
                <a:gd name="connsiteX4" fmla="*/ 2065740 w 2169784"/>
                <a:gd name="connsiteY4" fmla="*/ 949697 h 1626905"/>
                <a:gd name="connsiteX5" fmla="*/ 2065740 w 2169784"/>
                <a:gd name="connsiteY5" fmla="*/ 195642 h 1626905"/>
                <a:gd name="connsiteX6" fmla="*/ 1935730 w 2169784"/>
                <a:gd name="connsiteY6" fmla="*/ 117636 h 1626905"/>
                <a:gd name="connsiteX7" fmla="*/ 474534 w 2169784"/>
                <a:gd name="connsiteY7" fmla="*/ 237969 h 1626905"/>
                <a:gd name="connsiteX8" fmla="*/ 467833 w 2169784"/>
                <a:gd name="connsiteY8" fmla="*/ 167120 h 1626905"/>
                <a:gd name="connsiteX9" fmla="*/ 1927063 w 2169784"/>
                <a:gd name="connsiteY9" fmla="*/ 4960 h 1626905"/>
                <a:gd name="connsiteX10" fmla="*/ 2169748 w 2169784"/>
                <a:gd name="connsiteY10" fmla="*/ 147972 h 1626905"/>
                <a:gd name="connsiteX11" fmla="*/ 2165413 w 2169784"/>
                <a:gd name="connsiteY11" fmla="*/ 1014701 h 1626905"/>
                <a:gd name="connsiteX12" fmla="*/ 2013735 w 2169784"/>
                <a:gd name="connsiteY12" fmla="*/ 1136044 h 1626905"/>
                <a:gd name="connsiteX13" fmla="*/ 297712 w 2169784"/>
                <a:gd name="connsiteY13" fmla="*/ 1147633 h 1626905"/>
                <a:gd name="connsiteX14" fmla="*/ 101992 w 2169784"/>
                <a:gd name="connsiteY14" fmla="*/ 1343353 h 1626905"/>
                <a:gd name="connsiteX15" fmla="*/ 99219 w 2169784"/>
                <a:gd name="connsiteY15" fmla="*/ 1622572 h 1626905"/>
                <a:gd name="connsiteX16" fmla="*/ 404 w 2169784"/>
                <a:gd name="connsiteY16" fmla="*/ 1626905 h 1626905"/>
                <a:gd name="connsiteX0" fmla="*/ 404 w 2169784"/>
                <a:gd name="connsiteY0" fmla="*/ 1626905 h 1626905"/>
                <a:gd name="connsiteX1" fmla="*/ 0 w 2169784"/>
                <a:gd name="connsiteY1" fmla="*/ 1298101 h 1626905"/>
                <a:gd name="connsiteX2" fmla="*/ 265814 w 2169784"/>
                <a:gd name="connsiteY2" fmla="*/ 1032287 h 1626905"/>
                <a:gd name="connsiteX3" fmla="*/ 1966066 w 2169784"/>
                <a:gd name="connsiteY3" fmla="*/ 1032036 h 1626905"/>
                <a:gd name="connsiteX4" fmla="*/ 2065740 w 2169784"/>
                <a:gd name="connsiteY4" fmla="*/ 949697 h 1626905"/>
                <a:gd name="connsiteX5" fmla="*/ 2065740 w 2169784"/>
                <a:gd name="connsiteY5" fmla="*/ 195642 h 1626905"/>
                <a:gd name="connsiteX6" fmla="*/ 1935730 w 2169784"/>
                <a:gd name="connsiteY6" fmla="*/ 117636 h 1626905"/>
                <a:gd name="connsiteX7" fmla="*/ 474534 w 2169784"/>
                <a:gd name="connsiteY7" fmla="*/ 237969 h 1626905"/>
                <a:gd name="connsiteX8" fmla="*/ 472167 w 2169784"/>
                <a:gd name="connsiteY8" fmla="*/ 141118 h 1626905"/>
                <a:gd name="connsiteX9" fmla="*/ 1927063 w 2169784"/>
                <a:gd name="connsiteY9" fmla="*/ 4960 h 1626905"/>
                <a:gd name="connsiteX10" fmla="*/ 2169748 w 2169784"/>
                <a:gd name="connsiteY10" fmla="*/ 147972 h 1626905"/>
                <a:gd name="connsiteX11" fmla="*/ 2165413 w 2169784"/>
                <a:gd name="connsiteY11" fmla="*/ 1014701 h 1626905"/>
                <a:gd name="connsiteX12" fmla="*/ 2013735 w 2169784"/>
                <a:gd name="connsiteY12" fmla="*/ 1136044 h 1626905"/>
                <a:gd name="connsiteX13" fmla="*/ 297712 w 2169784"/>
                <a:gd name="connsiteY13" fmla="*/ 1147633 h 1626905"/>
                <a:gd name="connsiteX14" fmla="*/ 101992 w 2169784"/>
                <a:gd name="connsiteY14" fmla="*/ 1343353 h 1626905"/>
                <a:gd name="connsiteX15" fmla="*/ 99219 w 2169784"/>
                <a:gd name="connsiteY15" fmla="*/ 1622572 h 1626905"/>
                <a:gd name="connsiteX16" fmla="*/ 404 w 2169784"/>
                <a:gd name="connsiteY16" fmla="*/ 1626905 h 1626905"/>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138110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73051"/>
                <a:gd name="connsiteY0" fmla="*/ 1647379 h 1647379"/>
                <a:gd name="connsiteX1" fmla="*/ 0 w 2173051"/>
                <a:gd name="connsiteY1" fmla="*/ 1318575 h 1647379"/>
                <a:gd name="connsiteX2" fmla="*/ 265814 w 2173051"/>
                <a:gd name="connsiteY2" fmla="*/ 1052761 h 1647379"/>
                <a:gd name="connsiteX3" fmla="*/ 1966066 w 2173051"/>
                <a:gd name="connsiteY3" fmla="*/ 1052510 h 1647379"/>
                <a:gd name="connsiteX4" fmla="*/ 2065740 w 2173051"/>
                <a:gd name="connsiteY4" fmla="*/ 970171 h 1647379"/>
                <a:gd name="connsiteX5" fmla="*/ 2065740 w 2173051"/>
                <a:gd name="connsiteY5" fmla="*/ 216116 h 1647379"/>
                <a:gd name="connsiteX6" fmla="*/ 1935730 w 2173051"/>
                <a:gd name="connsiteY6" fmla="*/ 99108 h 1647379"/>
                <a:gd name="connsiteX7" fmla="*/ 474534 w 2173051"/>
                <a:gd name="connsiteY7" fmla="*/ 258443 h 1647379"/>
                <a:gd name="connsiteX8" fmla="*/ 472167 w 2173051"/>
                <a:gd name="connsiteY8" fmla="*/ 161592 h 1647379"/>
                <a:gd name="connsiteX9" fmla="*/ 1927063 w 2173051"/>
                <a:gd name="connsiteY9" fmla="*/ 3766 h 1647379"/>
                <a:gd name="connsiteX10" fmla="*/ 2169748 w 2173051"/>
                <a:gd name="connsiteY10" fmla="*/ 168446 h 1647379"/>
                <a:gd name="connsiteX11" fmla="*/ 2165413 w 2173051"/>
                <a:gd name="connsiteY11" fmla="*/ 1035175 h 1647379"/>
                <a:gd name="connsiteX12" fmla="*/ 2013735 w 2173051"/>
                <a:gd name="connsiteY12" fmla="*/ 1156518 h 1647379"/>
                <a:gd name="connsiteX13" fmla="*/ 297712 w 2173051"/>
                <a:gd name="connsiteY13" fmla="*/ 1168107 h 1647379"/>
                <a:gd name="connsiteX14" fmla="*/ 101992 w 2173051"/>
                <a:gd name="connsiteY14" fmla="*/ 1363827 h 1647379"/>
                <a:gd name="connsiteX15" fmla="*/ 99219 w 2173051"/>
                <a:gd name="connsiteY15" fmla="*/ 1643046 h 1647379"/>
                <a:gd name="connsiteX16" fmla="*/ 404 w 2173051"/>
                <a:gd name="connsiteY16" fmla="*/ 1647379 h 1647379"/>
                <a:gd name="connsiteX0" fmla="*/ 404 w 2171218"/>
                <a:gd name="connsiteY0" fmla="*/ 1647379 h 1647379"/>
                <a:gd name="connsiteX1" fmla="*/ 0 w 2171218"/>
                <a:gd name="connsiteY1" fmla="*/ 1318575 h 1647379"/>
                <a:gd name="connsiteX2" fmla="*/ 265814 w 2171218"/>
                <a:gd name="connsiteY2" fmla="*/ 1052761 h 1647379"/>
                <a:gd name="connsiteX3" fmla="*/ 1966066 w 2171218"/>
                <a:gd name="connsiteY3" fmla="*/ 1052510 h 1647379"/>
                <a:gd name="connsiteX4" fmla="*/ 2065740 w 2171218"/>
                <a:gd name="connsiteY4" fmla="*/ 970171 h 1647379"/>
                <a:gd name="connsiteX5" fmla="*/ 2065740 w 2171218"/>
                <a:gd name="connsiteY5" fmla="*/ 216116 h 1647379"/>
                <a:gd name="connsiteX6" fmla="*/ 1935730 w 2171218"/>
                <a:gd name="connsiteY6" fmla="*/ 99108 h 1647379"/>
                <a:gd name="connsiteX7" fmla="*/ 474534 w 2171218"/>
                <a:gd name="connsiteY7" fmla="*/ 258443 h 1647379"/>
                <a:gd name="connsiteX8" fmla="*/ 472167 w 2171218"/>
                <a:gd name="connsiteY8" fmla="*/ 161592 h 1647379"/>
                <a:gd name="connsiteX9" fmla="*/ 1927063 w 2171218"/>
                <a:gd name="connsiteY9" fmla="*/ 3766 h 1647379"/>
                <a:gd name="connsiteX10" fmla="*/ 2169748 w 2171218"/>
                <a:gd name="connsiteY10" fmla="*/ 168446 h 1647379"/>
                <a:gd name="connsiteX11" fmla="*/ 2165413 w 2171218"/>
                <a:gd name="connsiteY11" fmla="*/ 1035175 h 1647379"/>
                <a:gd name="connsiteX12" fmla="*/ 2013735 w 2171218"/>
                <a:gd name="connsiteY12" fmla="*/ 1156518 h 1647379"/>
                <a:gd name="connsiteX13" fmla="*/ 297712 w 2171218"/>
                <a:gd name="connsiteY13" fmla="*/ 1168107 h 1647379"/>
                <a:gd name="connsiteX14" fmla="*/ 101992 w 2171218"/>
                <a:gd name="connsiteY14" fmla="*/ 1363827 h 1647379"/>
                <a:gd name="connsiteX15" fmla="*/ 99219 w 2171218"/>
                <a:gd name="connsiteY15" fmla="*/ 1643046 h 1647379"/>
                <a:gd name="connsiteX16" fmla="*/ 404 w 2171218"/>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01992 w 2169784"/>
                <a:gd name="connsiteY14" fmla="*/ 1363827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297712 w 2169784"/>
                <a:gd name="connsiteY13" fmla="*/ 1168107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67051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67051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49716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49716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49716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49716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404 w 2169784"/>
                <a:gd name="connsiteY0" fmla="*/ 1647379 h 1647379"/>
                <a:gd name="connsiteX1" fmla="*/ 0 w 2169784"/>
                <a:gd name="connsiteY1" fmla="*/ 1318575 h 1647379"/>
                <a:gd name="connsiteX2" fmla="*/ 265814 w 2169784"/>
                <a:gd name="connsiteY2" fmla="*/ 1052761 h 1647379"/>
                <a:gd name="connsiteX3" fmla="*/ 1966066 w 2169784"/>
                <a:gd name="connsiteY3" fmla="*/ 1052510 h 1647379"/>
                <a:gd name="connsiteX4" fmla="*/ 2065740 w 2169784"/>
                <a:gd name="connsiteY4" fmla="*/ 970171 h 1647379"/>
                <a:gd name="connsiteX5" fmla="*/ 2065740 w 2169784"/>
                <a:gd name="connsiteY5" fmla="*/ 216116 h 1647379"/>
                <a:gd name="connsiteX6" fmla="*/ 1935730 w 2169784"/>
                <a:gd name="connsiteY6" fmla="*/ 99108 h 1647379"/>
                <a:gd name="connsiteX7" fmla="*/ 474534 w 2169784"/>
                <a:gd name="connsiteY7" fmla="*/ 258443 h 1647379"/>
                <a:gd name="connsiteX8" fmla="*/ 472167 w 2169784"/>
                <a:gd name="connsiteY8" fmla="*/ 161592 h 1647379"/>
                <a:gd name="connsiteX9" fmla="*/ 1927063 w 2169784"/>
                <a:gd name="connsiteY9" fmla="*/ 3766 h 1647379"/>
                <a:gd name="connsiteX10" fmla="*/ 2169748 w 2169784"/>
                <a:gd name="connsiteY10" fmla="*/ 168446 h 1647379"/>
                <a:gd name="connsiteX11" fmla="*/ 2165413 w 2169784"/>
                <a:gd name="connsiteY11" fmla="*/ 1035175 h 1647379"/>
                <a:gd name="connsiteX12" fmla="*/ 2013735 w 2169784"/>
                <a:gd name="connsiteY12" fmla="*/ 1156518 h 1647379"/>
                <a:gd name="connsiteX13" fmla="*/ 349716 w 2169784"/>
                <a:gd name="connsiteY13" fmla="*/ 1159440 h 1647379"/>
                <a:gd name="connsiteX14" fmla="*/ 149663 w 2169784"/>
                <a:gd name="connsiteY14" fmla="*/ 1376828 h 1647379"/>
                <a:gd name="connsiteX15" fmla="*/ 99219 w 2169784"/>
                <a:gd name="connsiteY15" fmla="*/ 1643046 h 1647379"/>
                <a:gd name="connsiteX16" fmla="*/ 404 w 2169784"/>
                <a:gd name="connsiteY16" fmla="*/ 1647379 h 1647379"/>
                <a:gd name="connsiteX0" fmla="*/ 1 w 2169381"/>
                <a:gd name="connsiteY0" fmla="*/ 1647379 h 1647379"/>
                <a:gd name="connsiteX1" fmla="*/ 25599 w 2169381"/>
                <a:gd name="connsiteY1" fmla="*/ 1379246 h 1647379"/>
                <a:gd name="connsiteX2" fmla="*/ 265411 w 2169381"/>
                <a:gd name="connsiteY2" fmla="*/ 1052761 h 1647379"/>
                <a:gd name="connsiteX3" fmla="*/ 1965663 w 2169381"/>
                <a:gd name="connsiteY3" fmla="*/ 1052510 h 1647379"/>
                <a:gd name="connsiteX4" fmla="*/ 2065337 w 2169381"/>
                <a:gd name="connsiteY4" fmla="*/ 970171 h 1647379"/>
                <a:gd name="connsiteX5" fmla="*/ 2065337 w 2169381"/>
                <a:gd name="connsiteY5" fmla="*/ 216116 h 1647379"/>
                <a:gd name="connsiteX6" fmla="*/ 1935327 w 2169381"/>
                <a:gd name="connsiteY6" fmla="*/ 99108 h 1647379"/>
                <a:gd name="connsiteX7" fmla="*/ 474131 w 2169381"/>
                <a:gd name="connsiteY7" fmla="*/ 258443 h 1647379"/>
                <a:gd name="connsiteX8" fmla="*/ 471764 w 2169381"/>
                <a:gd name="connsiteY8" fmla="*/ 161592 h 1647379"/>
                <a:gd name="connsiteX9" fmla="*/ 1926660 w 2169381"/>
                <a:gd name="connsiteY9" fmla="*/ 3766 h 1647379"/>
                <a:gd name="connsiteX10" fmla="*/ 2169345 w 2169381"/>
                <a:gd name="connsiteY10" fmla="*/ 168446 h 1647379"/>
                <a:gd name="connsiteX11" fmla="*/ 2165010 w 2169381"/>
                <a:gd name="connsiteY11" fmla="*/ 1035175 h 1647379"/>
                <a:gd name="connsiteX12" fmla="*/ 2013332 w 2169381"/>
                <a:gd name="connsiteY12" fmla="*/ 1156518 h 1647379"/>
                <a:gd name="connsiteX13" fmla="*/ 349313 w 2169381"/>
                <a:gd name="connsiteY13" fmla="*/ 1159440 h 1647379"/>
                <a:gd name="connsiteX14" fmla="*/ 149260 w 2169381"/>
                <a:gd name="connsiteY14" fmla="*/ 1376828 h 1647379"/>
                <a:gd name="connsiteX15" fmla="*/ 98816 w 2169381"/>
                <a:gd name="connsiteY15" fmla="*/ 1643046 h 1647379"/>
                <a:gd name="connsiteX16" fmla="*/ 1 w 2169381"/>
                <a:gd name="connsiteY16" fmla="*/ 1647379 h 1647379"/>
                <a:gd name="connsiteX0" fmla="*/ 19 w 2169399"/>
                <a:gd name="connsiteY0" fmla="*/ 1647379 h 1647379"/>
                <a:gd name="connsiteX1" fmla="*/ 25617 w 2169399"/>
                <a:gd name="connsiteY1" fmla="*/ 1379246 h 1647379"/>
                <a:gd name="connsiteX2" fmla="*/ 265429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49278 w 2169399"/>
                <a:gd name="connsiteY14" fmla="*/ 1376828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265429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49278 w 2169399"/>
                <a:gd name="connsiteY14" fmla="*/ 1376828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265429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31943 w 2169399"/>
                <a:gd name="connsiteY14" fmla="*/ 1381162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265429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31943 w 2169399"/>
                <a:gd name="connsiteY14" fmla="*/ 1381162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265429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31943 w 2169399"/>
                <a:gd name="connsiteY14" fmla="*/ 1381162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265429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31943 w 2169399"/>
                <a:gd name="connsiteY14" fmla="*/ 1381162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321767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31943 w 2169399"/>
                <a:gd name="connsiteY14" fmla="*/ 1381162 h 1647379"/>
                <a:gd name="connsiteX15" fmla="*/ 98834 w 2169399"/>
                <a:gd name="connsiteY15" fmla="*/ 1643046 h 1647379"/>
                <a:gd name="connsiteX16" fmla="*/ 19 w 2169399"/>
                <a:gd name="connsiteY16" fmla="*/ 1647379 h 1647379"/>
                <a:gd name="connsiteX0" fmla="*/ 19 w 2169399"/>
                <a:gd name="connsiteY0" fmla="*/ 1647379 h 1647379"/>
                <a:gd name="connsiteX1" fmla="*/ 25617 w 2169399"/>
                <a:gd name="connsiteY1" fmla="*/ 1379246 h 1647379"/>
                <a:gd name="connsiteX2" fmla="*/ 321767 w 2169399"/>
                <a:gd name="connsiteY2" fmla="*/ 1052761 h 1647379"/>
                <a:gd name="connsiteX3" fmla="*/ 1965681 w 2169399"/>
                <a:gd name="connsiteY3" fmla="*/ 1052510 h 1647379"/>
                <a:gd name="connsiteX4" fmla="*/ 2065355 w 2169399"/>
                <a:gd name="connsiteY4" fmla="*/ 970171 h 1647379"/>
                <a:gd name="connsiteX5" fmla="*/ 2065355 w 2169399"/>
                <a:gd name="connsiteY5" fmla="*/ 216116 h 1647379"/>
                <a:gd name="connsiteX6" fmla="*/ 1935345 w 2169399"/>
                <a:gd name="connsiteY6" fmla="*/ 99108 h 1647379"/>
                <a:gd name="connsiteX7" fmla="*/ 474149 w 2169399"/>
                <a:gd name="connsiteY7" fmla="*/ 258443 h 1647379"/>
                <a:gd name="connsiteX8" fmla="*/ 471782 w 2169399"/>
                <a:gd name="connsiteY8" fmla="*/ 161592 h 1647379"/>
                <a:gd name="connsiteX9" fmla="*/ 1926678 w 2169399"/>
                <a:gd name="connsiteY9" fmla="*/ 3766 h 1647379"/>
                <a:gd name="connsiteX10" fmla="*/ 2169363 w 2169399"/>
                <a:gd name="connsiteY10" fmla="*/ 168446 h 1647379"/>
                <a:gd name="connsiteX11" fmla="*/ 2165028 w 2169399"/>
                <a:gd name="connsiteY11" fmla="*/ 1035175 h 1647379"/>
                <a:gd name="connsiteX12" fmla="*/ 2013350 w 2169399"/>
                <a:gd name="connsiteY12" fmla="*/ 1156518 h 1647379"/>
                <a:gd name="connsiteX13" fmla="*/ 349331 w 2169399"/>
                <a:gd name="connsiteY13" fmla="*/ 1159440 h 1647379"/>
                <a:gd name="connsiteX14" fmla="*/ 131943 w 2169399"/>
                <a:gd name="connsiteY14" fmla="*/ 1381162 h 1647379"/>
                <a:gd name="connsiteX15" fmla="*/ 98834 w 2169399"/>
                <a:gd name="connsiteY15" fmla="*/ 1643046 h 1647379"/>
                <a:gd name="connsiteX16" fmla="*/ 19 w 2169399"/>
                <a:gd name="connsiteY16" fmla="*/ 1647379 h 1647379"/>
                <a:gd name="connsiteX0" fmla="*/ 0 w 2169380"/>
                <a:gd name="connsiteY0" fmla="*/ 1647379 h 1647379"/>
                <a:gd name="connsiteX1" fmla="*/ 321748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349312 w 2169380"/>
                <a:gd name="connsiteY12" fmla="*/ 1159440 h 1647379"/>
                <a:gd name="connsiteX13" fmla="*/ 131924 w 2169380"/>
                <a:gd name="connsiteY13" fmla="*/ 1381162 h 1647379"/>
                <a:gd name="connsiteX14" fmla="*/ 98815 w 2169380"/>
                <a:gd name="connsiteY14" fmla="*/ 1643046 h 1647379"/>
                <a:gd name="connsiteX15" fmla="*/ 0 w 2169380"/>
                <a:gd name="connsiteY15" fmla="*/ 1647379 h 1647379"/>
                <a:gd name="connsiteX0" fmla="*/ 0 w 2169380"/>
                <a:gd name="connsiteY0" fmla="*/ 1647379 h 1647379"/>
                <a:gd name="connsiteX1" fmla="*/ 321748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349312 w 2169380"/>
                <a:gd name="connsiteY12" fmla="*/ 1159440 h 1647379"/>
                <a:gd name="connsiteX13" fmla="*/ 131924 w 2169380"/>
                <a:gd name="connsiteY13" fmla="*/ 1381162 h 1647379"/>
                <a:gd name="connsiteX14" fmla="*/ 98815 w 2169380"/>
                <a:gd name="connsiteY14" fmla="*/ 1643046 h 1647379"/>
                <a:gd name="connsiteX15" fmla="*/ 0 w 2169380"/>
                <a:gd name="connsiteY15" fmla="*/ 1647379 h 1647379"/>
                <a:gd name="connsiteX0" fmla="*/ 0 w 2169380"/>
                <a:gd name="connsiteY0" fmla="*/ 1647379 h 1647379"/>
                <a:gd name="connsiteX1" fmla="*/ 378086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349312 w 2169380"/>
                <a:gd name="connsiteY12" fmla="*/ 1159440 h 1647379"/>
                <a:gd name="connsiteX13" fmla="*/ 131924 w 2169380"/>
                <a:gd name="connsiteY13" fmla="*/ 1381162 h 1647379"/>
                <a:gd name="connsiteX14" fmla="*/ 98815 w 2169380"/>
                <a:gd name="connsiteY14" fmla="*/ 1643046 h 1647379"/>
                <a:gd name="connsiteX15" fmla="*/ 0 w 2169380"/>
                <a:gd name="connsiteY15" fmla="*/ 1647379 h 164737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349312 w 2169380"/>
                <a:gd name="connsiteY12" fmla="*/ 1159440 h 1647379"/>
                <a:gd name="connsiteX13" fmla="*/ 131924 w 2169380"/>
                <a:gd name="connsiteY13" fmla="*/ 1381162 h 1647379"/>
                <a:gd name="connsiteX14" fmla="*/ 98815 w 2169380"/>
                <a:gd name="connsiteY14" fmla="*/ 1643046 h 1647379"/>
                <a:gd name="connsiteX15" fmla="*/ 0 w 2169380"/>
                <a:gd name="connsiteY15" fmla="*/ 1647379 h 164737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422984 w 2169380"/>
                <a:gd name="connsiteY12" fmla="*/ 1159440 h 1647379"/>
                <a:gd name="connsiteX13" fmla="*/ 131924 w 2169380"/>
                <a:gd name="connsiteY13" fmla="*/ 1381162 h 1647379"/>
                <a:gd name="connsiteX14" fmla="*/ 98815 w 2169380"/>
                <a:gd name="connsiteY14" fmla="*/ 1643046 h 1647379"/>
                <a:gd name="connsiteX15" fmla="*/ 0 w 2169380"/>
                <a:gd name="connsiteY15" fmla="*/ 1647379 h 164737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422984 w 2169380"/>
                <a:gd name="connsiteY12" fmla="*/ 1159440 h 1647379"/>
                <a:gd name="connsiteX13" fmla="*/ 98815 w 2169380"/>
                <a:gd name="connsiteY13" fmla="*/ 1643046 h 1647379"/>
                <a:gd name="connsiteX14" fmla="*/ 0 w 2169380"/>
                <a:gd name="connsiteY14" fmla="*/ 1647379 h 1647379"/>
                <a:gd name="connsiteX0" fmla="*/ 0 w 2169380"/>
                <a:gd name="connsiteY0" fmla="*/ 1647379 h 1652289"/>
                <a:gd name="connsiteX1" fmla="*/ 360751 w 2169380"/>
                <a:gd name="connsiteY1" fmla="*/ 1052761 h 1652289"/>
                <a:gd name="connsiteX2" fmla="*/ 1965662 w 2169380"/>
                <a:gd name="connsiteY2" fmla="*/ 1052510 h 1652289"/>
                <a:gd name="connsiteX3" fmla="*/ 2065336 w 2169380"/>
                <a:gd name="connsiteY3" fmla="*/ 970171 h 1652289"/>
                <a:gd name="connsiteX4" fmla="*/ 2065336 w 2169380"/>
                <a:gd name="connsiteY4" fmla="*/ 216116 h 1652289"/>
                <a:gd name="connsiteX5" fmla="*/ 1935326 w 2169380"/>
                <a:gd name="connsiteY5" fmla="*/ 99108 h 1652289"/>
                <a:gd name="connsiteX6" fmla="*/ 474130 w 2169380"/>
                <a:gd name="connsiteY6" fmla="*/ 258443 h 1652289"/>
                <a:gd name="connsiteX7" fmla="*/ 471763 w 2169380"/>
                <a:gd name="connsiteY7" fmla="*/ 161592 h 1652289"/>
                <a:gd name="connsiteX8" fmla="*/ 1926659 w 2169380"/>
                <a:gd name="connsiteY8" fmla="*/ 3766 h 1652289"/>
                <a:gd name="connsiteX9" fmla="*/ 2169344 w 2169380"/>
                <a:gd name="connsiteY9" fmla="*/ 168446 h 1652289"/>
                <a:gd name="connsiteX10" fmla="*/ 2165009 w 2169380"/>
                <a:gd name="connsiteY10" fmla="*/ 1035175 h 1652289"/>
                <a:gd name="connsiteX11" fmla="*/ 2013331 w 2169380"/>
                <a:gd name="connsiteY11" fmla="*/ 1156518 h 1652289"/>
                <a:gd name="connsiteX12" fmla="*/ 422984 w 2169380"/>
                <a:gd name="connsiteY12" fmla="*/ 1159440 h 1652289"/>
                <a:gd name="connsiteX13" fmla="*/ 98815 w 2169380"/>
                <a:gd name="connsiteY13" fmla="*/ 1643046 h 1652289"/>
                <a:gd name="connsiteX14" fmla="*/ 0 w 2169380"/>
                <a:gd name="connsiteY14" fmla="*/ 1647379 h 1652289"/>
                <a:gd name="connsiteX0" fmla="*/ 0 w 2169380"/>
                <a:gd name="connsiteY0" fmla="*/ 1647379 h 1652289"/>
                <a:gd name="connsiteX1" fmla="*/ 360751 w 2169380"/>
                <a:gd name="connsiteY1" fmla="*/ 1052761 h 1652289"/>
                <a:gd name="connsiteX2" fmla="*/ 1965662 w 2169380"/>
                <a:gd name="connsiteY2" fmla="*/ 1052510 h 1652289"/>
                <a:gd name="connsiteX3" fmla="*/ 2065336 w 2169380"/>
                <a:gd name="connsiteY3" fmla="*/ 970171 h 1652289"/>
                <a:gd name="connsiteX4" fmla="*/ 2065336 w 2169380"/>
                <a:gd name="connsiteY4" fmla="*/ 216116 h 1652289"/>
                <a:gd name="connsiteX5" fmla="*/ 1935326 w 2169380"/>
                <a:gd name="connsiteY5" fmla="*/ 99108 h 1652289"/>
                <a:gd name="connsiteX6" fmla="*/ 474130 w 2169380"/>
                <a:gd name="connsiteY6" fmla="*/ 258443 h 1652289"/>
                <a:gd name="connsiteX7" fmla="*/ 471763 w 2169380"/>
                <a:gd name="connsiteY7" fmla="*/ 161592 h 1652289"/>
                <a:gd name="connsiteX8" fmla="*/ 1926659 w 2169380"/>
                <a:gd name="connsiteY8" fmla="*/ 3766 h 1652289"/>
                <a:gd name="connsiteX9" fmla="*/ 2169344 w 2169380"/>
                <a:gd name="connsiteY9" fmla="*/ 168446 h 1652289"/>
                <a:gd name="connsiteX10" fmla="*/ 2165009 w 2169380"/>
                <a:gd name="connsiteY10" fmla="*/ 1035175 h 1652289"/>
                <a:gd name="connsiteX11" fmla="*/ 2013331 w 2169380"/>
                <a:gd name="connsiteY11" fmla="*/ 1156518 h 1652289"/>
                <a:gd name="connsiteX12" fmla="*/ 422984 w 2169380"/>
                <a:gd name="connsiteY12" fmla="*/ 1159440 h 1652289"/>
                <a:gd name="connsiteX13" fmla="*/ 98815 w 2169380"/>
                <a:gd name="connsiteY13" fmla="*/ 1643046 h 1652289"/>
                <a:gd name="connsiteX14" fmla="*/ 0 w 2169380"/>
                <a:gd name="connsiteY14" fmla="*/ 1647379 h 1652289"/>
                <a:gd name="connsiteX0" fmla="*/ 0 w 2169380"/>
                <a:gd name="connsiteY0" fmla="*/ 1647379 h 1652289"/>
                <a:gd name="connsiteX1" fmla="*/ 360751 w 2169380"/>
                <a:gd name="connsiteY1" fmla="*/ 1052761 h 1652289"/>
                <a:gd name="connsiteX2" fmla="*/ 1965662 w 2169380"/>
                <a:gd name="connsiteY2" fmla="*/ 1052510 h 1652289"/>
                <a:gd name="connsiteX3" fmla="*/ 2065336 w 2169380"/>
                <a:gd name="connsiteY3" fmla="*/ 970171 h 1652289"/>
                <a:gd name="connsiteX4" fmla="*/ 2065336 w 2169380"/>
                <a:gd name="connsiteY4" fmla="*/ 216116 h 1652289"/>
                <a:gd name="connsiteX5" fmla="*/ 1935326 w 2169380"/>
                <a:gd name="connsiteY5" fmla="*/ 99108 h 1652289"/>
                <a:gd name="connsiteX6" fmla="*/ 474130 w 2169380"/>
                <a:gd name="connsiteY6" fmla="*/ 258443 h 1652289"/>
                <a:gd name="connsiteX7" fmla="*/ 471763 w 2169380"/>
                <a:gd name="connsiteY7" fmla="*/ 161592 h 1652289"/>
                <a:gd name="connsiteX8" fmla="*/ 1926659 w 2169380"/>
                <a:gd name="connsiteY8" fmla="*/ 3766 h 1652289"/>
                <a:gd name="connsiteX9" fmla="*/ 2169344 w 2169380"/>
                <a:gd name="connsiteY9" fmla="*/ 168446 h 1652289"/>
                <a:gd name="connsiteX10" fmla="*/ 2165009 w 2169380"/>
                <a:gd name="connsiteY10" fmla="*/ 1035175 h 1652289"/>
                <a:gd name="connsiteX11" fmla="*/ 2013331 w 2169380"/>
                <a:gd name="connsiteY11" fmla="*/ 1156518 h 1652289"/>
                <a:gd name="connsiteX12" fmla="*/ 422984 w 2169380"/>
                <a:gd name="connsiteY12" fmla="*/ 1159440 h 1652289"/>
                <a:gd name="connsiteX13" fmla="*/ 98815 w 2169380"/>
                <a:gd name="connsiteY13" fmla="*/ 1643046 h 1652289"/>
                <a:gd name="connsiteX14" fmla="*/ 0 w 2169380"/>
                <a:gd name="connsiteY14" fmla="*/ 1647379 h 1652289"/>
                <a:gd name="connsiteX0" fmla="*/ 0 w 2169380"/>
                <a:gd name="connsiteY0" fmla="*/ 1647379 h 1652289"/>
                <a:gd name="connsiteX1" fmla="*/ 360751 w 2169380"/>
                <a:gd name="connsiteY1" fmla="*/ 1052761 h 1652289"/>
                <a:gd name="connsiteX2" fmla="*/ 1965662 w 2169380"/>
                <a:gd name="connsiteY2" fmla="*/ 1052510 h 1652289"/>
                <a:gd name="connsiteX3" fmla="*/ 2065336 w 2169380"/>
                <a:gd name="connsiteY3" fmla="*/ 970171 h 1652289"/>
                <a:gd name="connsiteX4" fmla="*/ 2065336 w 2169380"/>
                <a:gd name="connsiteY4" fmla="*/ 216116 h 1652289"/>
                <a:gd name="connsiteX5" fmla="*/ 1935326 w 2169380"/>
                <a:gd name="connsiteY5" fmla="*/ 99108 h 1652289"/>
                <a:gd name="connsiteX6" fmla="*/ 474130 w 2169380"/>
                <a:gd name="connsiteY6" fmla="*/ 258443 h 1652289"/>
                <a:gd name="connsiteX7" fmla="*/ 471763 w 2169380"/>
                <a:gd name="connsiteY7" fmla="*/ 161592 h 1652289"/>
                <a:gd name="connsiteX8" fmla="*/ 1926659 w 2169380"/>
                <a:gd name="connsiteY8" fmla="*/ 3766 h 1652289"/>
                <a:gd name="connsiteX9" fmla="*/ 2169344 w 2169380"/>
                <a:gd name="connsiteY9" fmla="*/ 168446 h 1652289"/>
                <a:gd name="connsiteX10" fmla="*/ 2165009 w 2169380"/>
                <a:gd name="connsiteY10" fmla="*/ 1035175 h 1652289"/>
                <a:gd name="connsiteX11" fmla="*/ 2013331 w 2169380"/>
                <a:gd name="connsiteY11" fmla="*/ 1156518 h 1652289"/>
                <a:gd name="connsiteX12" fmla="*/ 422984 w 2169380"/>
                <a:gd name="connsiteY12" fmla="*/ 1159440 h 1652289"/>
                <a:gd name="connsiteX13" fmla="*/ 98815 w 2169380"/>
                <a:gd name="connsiteY13" fmla="*/ 1643046 h 1652289"/>
                <a:gd name="connsiteX14" fmla="*/ 0 w 2169380"/>
                <a:gd name="connsiteY14" fmla="*/ 1647379 h 165228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422984 w 2169380"/>
                <a:gd name="connsiteY12" fmla="*/ 1159440 h 1647379"/>
                <a:gd name="connsiteX13" fmla="*/ 98815 w 2169380"/>
                <a:gd name="connsiteY13" fmla="*/ 1643046 h 1647379"/>
                <a:gd name="connsiteX14" fmla="*/ 0 w 2169380"/>
                <a:gd name="connsiteY14" fmla="*/ 1647379 h 164737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422984 w 2169380"/>
                <a:gd name="connsiteY12" fmla="*/ 1159440 h 1647379"/>
                <a:gd name="connsiteX13" fmla="*/ 177053 w 2169380"/>
                <a:gd name="connsiteY13" fmla="*/ 1643046 h 1647379"/>
                <a:gd name="connsiteX14" fmla="*/ 0 w 2169380"/>
                <a:gd name="connsiteY14" fmla="*/ 1647379 h 164737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422984 w 2169380"/>
                <a:gd name="connsiteY12" fmla="*/ 1159440 h 1647379"/>
                <a:gd name="connsiteX13" fmla="*/ 177053 w 2169380"/>
                <a:gd name="connsiteY13" fmla="*/ 1643046 h 1647379"/>
                <a:gd name="connsiteX14" fmla="*/ 0 w 2169380"/>
                <a:gd name="connsiteY14" fmla="*/ 1647379 h 1647379"/>
                <a:gd name="connsiteX0" fmla="*/ 0 w 2169380"/>
                <a:gd name="connsiteY0" fmla="*/ 1647379 h 1647379"/>
                <a:gd name="connsiteX1" fmla="*/ 360751 w 2169380"/>
                <a:gd name="connsiteY1" fmla="*/ 1052761 h 1647379"/>
                <a:gd name="connsiteX2" fmla="*/ 1965662 w 2169380"/>
                <a:gd name="connsiteY2" fmla="*/ 1052510 h 1647379"/>
                <a:gd name="connsiteX3" fmla="*/ 2065336 w 2169380"/>
                <a:gd name="connsiteY3" fmla="*/ 970171 h 1647379"/>
                <a:gd name="connsiteX4" fmla="*/ 2065336 w 2169380"/>
                <a:gd name="connsiteY4" fmla="*/ 216116 h 1647379"/>
                <a:gd name="connsiteX5" fmla="*/ 1935326 w 2169380"/>
                <a:gd name="connsiteY5" fmla="*/ 99108 h 1647379"/>
                <a:gd name="connsiteX6" fmla="*/ 474130 w 2169380"/>
                <a:gd name="connsiteY6" fmla="*/ 258443 h 1647379"/>
                <a:gd name="connsiteX7" fmla="*/ 471763 w 2169380"/>
                <a:gd name="connsiteY7" fmla="*/ 161592 h 1647379"/>
                <a:gd name="connsiteX8" fmla="*/ 1926659 w 2169380"/>
                <a:gd name="connsiteY8" fmla="*/ 3766 h 1647379"/>
                <a:gd name="connsiteX9" fmla="*/ 2169344 w 2169380"/>
                <a:gd name="connsiteY9" fmla="*/ 168446 h 1647379"/>
                <a:gd name="connsiteX10" fmla="*/ 2165009 w 2169380"/>
                <a:gd name="connsiteY10" fmla="*/ 1035175 h 1647379"/>
                <a:gd name="connsiteX11" fmla="*/ 2013331 w 2169380"/>
                <a:gd name="connsiteY11" fmla="*/ 1156518 h 1647379"/>
                <a:gd name="connsiteX12" fmla="*/ 422984 w 2169380"/>
                <a:gd name="connsiteY12" fmla="*/ 1159440 h 1647379"/>
                <a:gd name="connsiteX13" fmla="*/ 101261 w 2169380"/>
                <a:gd name="connsiteY13" fmla="*/ 1643046 h 1647379"/>
                <a:gd name="connsiteX14" fmla="*/ 0 w 216938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413204 w 2159600"/>
                <a:gd name="connsiteY12" fmla="*/ 115944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413204 w 2159600"/>
                <a:gd name="connsiteY12" fmla="*/ 115944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413204 w 2159600"/>
                <a:gd name="connsiteY12" fmla="*/ 115944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413204 w 2159600"/>
                <a:gd name="connsiteY12" fmla="*/ 115944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93644 w 2159600"/>
                <a:gd name="connsiteY12" fmla="*/ 114721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91199 w 2159600"/>
                <a:gd name="connsiteY12" fmla="*/ 114966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86309 w 2159600"/>
                <a:gd name="connsiteY12" fmla="*/ 115210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52081 w 2159600"/>
                <a:gd name="connsiteY12" fmla="*/ 115210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52081 w 2159600"/>
                <a:gd name="connsiteY12" fmla="*/ 115210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52081 w 2159600"/>
                <a:gd name="connsiteY12" fmla="*/ 115210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2003551 w 2159600"/>
                <a:gd name="connsiteY11" fmla="*/ 1156518 h 1647379"/>
                <a:gd name="connsiteX12" fmla="*/ 361860 w 2159600"/>
                <a:gd name="connsiteY12" fmla="*/ 114232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61860 w 2159600"/>
                <a:gd name="connsiteY12" fmla="*/ 114232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61860 w 2159600"/>
                <a:gd name="connsiteY12" fmla="*/ 114232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61860 w 2159600"/>
                <a:gd name="connsiteY12" fmla="*/ 114232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61860 w 2159600"/>
                <a:gd name="connsiteY12" fmla="*/ 114232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32521 w 2159600"/>
                <a:gd name="connsiteY12" fmla="*/ 1152105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79102 w 2159600"/>
                <a:gd name="connsiteY11" fmla="*/ 115407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9543 w 2159600"/>
                <a:gd name="connsiteY11" fmla="*/ 1151628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8963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47191 w 2159600"/>
                <a:gd name="connsiteY12" fmla="*/ 1144770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5556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34312 w 2159600"/>
                <a:gd name="connsiteY12" fmla="*/ 1147346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8132 w 2159600"/>
                <a:gd name="connsiteY3" fmla="*/ 970171 h 1647379"/>
                <a:gd name="connsiteX4" fmla="*/ 2055556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34312 w 2159600"/>
                <a:gd name="connsiteY12" fmla="*/ 1147346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8132 w 2159600"/>
                <a:gd name="connsiteY3" fmla="*/ 970171 h 1647379"/>
                <a:gd name="connsiteX4" fmla="*/ 2058131 w 2159600"/>
                <a:gd name="connsiteY4" fmla="*/ 218691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34312 w 2159600"/>
                <a:gd name="connsiteY12" fmla="*/ 1147346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58132 w 2159600"/>
                <a:gd name="connsiteY3" fmla="*/ 970171 h 1647379"/>
                <a:gd name="connsiteX4" fmla="*/ 2063283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34312 w 2159600"/>
                <a:gd name="connsiteY12" fmla="*/ 1147346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60708 w 2159600"/>
                <a:gd name="connsiteY3" fmla="*/ 970171 h 1647379"/>
                <a:gd name="connsiteX4" fmla="*/ 2063283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34312 w 2159600"/>
                <a:gd name="connsiteY12" fmla="*/ 1147346 h 1647379"/>
                <a:gd name="connsiteX13" fmla="*/ 91481 w 2159600"/>
                <a:gd name="connsiteY13" fmla="*/ 1643046 h 1647379"/>
                <a:gd name="connsiteX14" fmla="*/ 0 w 2159600"/>
                <a:gd name="connsiteY14" fmla="*/ 1647379 h 1647379"/>
                <a:gd name="connsiteX0" fmla="*/ 0 w 2159600"/>
                <a:gd name="connsiteY0" fmla="*/ 1647379 h 1647379"/>
                <a:gd name="connsiteX1" fmla="*/ 350971 w 2159600"/>
                <a:gd name="connsiteY1" fmla="*/ 1052761 h 1647379"/>
                <a:gd name="connsiteX2" fmla="*/ 1955882 w 2159600"/>
                <a:gd name="connsiteY2" fmla="*/ 1052510 h 1647379"/>
                <a:gd name="connsiteX3" fmla="*/ 2063284 w 2159600"/>
                <a:gd name="connsiteY3" fmla="*/ 970171 h 1647379"/>
                <a:gd name="connsiteX4" fmla="*/ 2063283 w 2159600"/>
                <a:gd name="connsiteY4" fmla="*/ 216116 h 1647379"/>
                <a:gd name="connsiteX5" fmla="*/ 1925546 w 2159600"/>
                <a:gd name="connsiteY5" fmla="*/ 99108 h 1647379"/>
                <a:gd name="connsiteX6" fmla="*/ 464350 w 2159600"/>
                <a:gd name="connsiteY6" fmla="*/ 258443 h 1647379"/>
                <a:gd name="connsiteX7" fmla="*/ 461983 w 2159600"/>
                <a:gd name="connsiteY7" fmla="*/ 161592 h 1647379"/>
                <a:gd name="connsiteX8" fmla="*/ 1916879 w 2159600"/>
                <a:gd name="connsiteY8" fmla="*/ 3766 h 1647379"/>
                <a:gd name="connsiteX9" fmla="*/ 2159564 w 2159600"/>
                <a:gd name="connsiteY9" fmla="*/ 168446 h 1647379"/>
                <a:gd name="connsiteX10" fmla="*/ 2155229 w 2159600"/>
                <a:gd name="connsiteY10" fmla="*/ 1035175 h 1647379"/>
                <a:gd name="connsiteX11" fmla="*/ 1957098 w 2159600"/>
                <a:gd name="connsiteY11" fmla="*/ 1151236 h 1647379"/>
                <a:gd name="connsiteX12" fmla="*/ 334312 w 2159600"/>
                <a:gd name="connsiteY12" fmla="*/ 1147346 h 1647379"/>
                <a:gd name="connsiteX13" fmla="*/ 91481 w 2159600"/>
                <a:gd name="connsiteY13" fmla="*/ 1643046 h 1647379"/>
                <a:gd name="connsiteX14" fmla="*/ 0 w 2159600"/>
                <a:gd name="connsiteY14" fmla="*/ 1647379 h 1647379"/>
                <a:gd name="connsiteX0" fmla="*/ 0 w 2159608"/>
                <a:gd name="connsiteY0" fmla="*/ 1645363 h 1645363"/>
                <a:gd name="connsiteX1" fmla="*/ 350971 w 2159608"/>
                <a:gd name="connsiteY1" fmla="*/ 1050745 h 1645363"/>
                <a:gd name="connsiteX2" fmla="*/ 1955882 w 2159608"/>
                <a:gd name="connsiteY2" fmla="*/ 1050494 h 1645363"/>
                <a:gd name="connsiteX3" fmla="*/ 2063284 w 2159608"/>
                <a:gd name="connsiteY3" fmla="*/ 968155 h 1645363"/>
                <a:gd name="connsiteX4" fmla="*/ 2063283 w 2159608"/>
                <a:gd name="connsiteY4" fmla="*/ 214100 h 1645363"/>
                <a:gd name="connsiteX5" fmla="*/ 1925546 w 2159608"/>
                <a:gd name="connsiteY5" fmla="*/ 97092 h 1645363"/>
                <a:gd name="connsiteX6" fmla="*/ 464350 w 2159608"/>
                <a:gd name="connsiteY6" fmla="*/ 256427 h 1645363"/>
                <a:gd name="connsiteX7" fmla="*/ 461983 w 2159608"/>
                <a:gd name="connsiteY7" fmla="*/ 159576 h 1645363"/>
                <a:gd name="connsiteX8" fmla="*/ 1916879 w 2159608"/>
                <a:gd name="connsiteY8" fmla="*/ 1750 h 1645363"/>
                <a:gd name="connsiteX9" fmla="*/ 2159564 w 2159608"/>
                <a:gd name="connsiteY9" fmla="*/ 166430 h 1645363"/>
                <a:gd name="connsiteX10" fmla="*/ 2155229 w 2159608"/>
                <a:gd name="connsiteY10" fmla="*/ 1033159 h 1645363"/>
                <a:gd name="connsiteX11" fmla="*/ 1957098 w 2159608"/>
                <a:gd name="connsiteY11" fmla="*/ 1149220 h 1645363"/>
                <a:gd name="connsiteX12" fmla="*/ 334312 w 2159608"/>
                <a:gd name="connsiteY12" fmla="*/ 1145330 h 1645363"/>
                <a:gd name="connsiteX13" fmla="*/ 91481 w 2159608"/>
                <a:gd name="connsiteY13" fmla="*/ 1641030 h 1645363"/>
                <a:gd name="connsiteX14" fmla="*/ 0 w 2159608"/>
                <a:gd name="connsiteY14" fmla="*/ 1645363 h 1645363"/>
                <a:gd name="connsiteX0" fmla="*/ 0 w 2159611"/>
                <a:gd name="connsiteY0" fmla="*/ 1645363 h 1645363"/>
                <a:gd name="connsiteX1" fmla="*/ 350971 w 2159611"/>
                <a:gd name="connsiteY1" fmla="*/ 1050745 h 1645363"/>
                <a:gd name="connsiteX2" fmla="*/ 1955882 w 2159611"/>
                <a:gd name="connsiteY2" fmla="*/ 1050494 h 1645363"/>
                <a:gd name="connsiteX3" fmla="*/ 2063284 w 2159611"/>
                <a:gd name="connsiteY3" fmla="*/ 968155 h 1645363"/>
                <a:gd name="connsiteX4" fmla="*/ 2063283 w 2159611"/>
                <a:gd name="connsiteY4" fmla="*/ 214100 h 1645363"/>
                <a:gd name="connsiteX5" fmla="*/ 1925546 w 2159611"/>
                <a:gd name="connsiteY5" fmla="*/ 97092 h 1645363"/>
                <a:gd name="connsiteX6" fmla="*/ 464350 w 2159611"/>
                <a:gd name="connsiteY6" fmla="*/ 256427 h 1645363"/>
                <a:gd name="connsiteX7" fmla="*/ 461983 w 2159611"/>
                <a:gd name="connsiteY7" fmla="*/ 159576 h 1645363"/>
                <a:gd name="connsiteX8" fmla="*/ 1916879 w 2159611"/>
                <a:gd name="connsiteY8" fmla="*/ 1750 h 1645363"/>
                <a:gd name="connsiteX9" fmla="*/ 2159564 w 2159611"/>
                <a:gd name="connsiteY9" fmla="*/ 166430 h 1645363"/>
                <a:gd name="connsiteX10" fmla="*/ 2155229 w 2159611"/>
                <a:gd name="connsiteY10" fmla="*/ 1033159 h 1645363"/>
                <a:gd name="connsiteX11" fmla="*/ 1957098 w 2159611"/>
                <a:gd name="connsiteY11" fmla="*/ 1149220 h 1645363"/>
                <a:gd name="connsiteX12" fmla="*/ 334312 w 2159611"/>
                <a:gd name="connsiteY12" fmla="*/ 1145330 h 1645363"/>
                <a:gd name="connsiteX13" fmla="*/ 91481 w 2159611"/>
                <a:gd name="connsiteY13" fmla="*/ 1641030 h 1645363"/>
                <a:gd name="connsiteX14" fmla="*/ 0 w 2159611"/>
                <a:gd name="connsiteY14"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461983 w 2159620"/>
                <a:gd name="connsiteY7" fmla="*/ 159576 h 1645363"/>
                <a:gd name="connsiteX8" fmla="*/ 1937485 w 2159620"/>
                <a:gd name="connsiteY8" fmla="*/ 1750 h 1645363"/>
                <a:gd name="connsiteX9" fmla="*/ 2159564 w 2159620"/>
                <a:gd name="connsiteY9" fmla="*/ 166430 h 1645363"/>
                <a:gd name="connsiteX10" fmla="*/ 2155229 w 2159620"/>
                <a:gd name="connsiteY10" fmla="*/ 1033159 h 1645363"/>
                <a:gd name="connsiteX11" fmla="*/ 1957098 w 2159620"/>
                <a:gd name="connsiteY11" fmla="*/ 1149220 h 1645363"/>
                <a:gd name="connsiteX12" fmla="*/ 334312 w 2159620"/>
                <a:gd name="connsiteY12" fmla="*/ 1145330 h 1645363"/>
                <a:gd name="connsiteX13" fmla="*/ 91481 w 2159620"/>
                <a:gd name="connsiteY13" fmla="*/ 1641030 h 1645363"/>
                <a:gd name="connsiteX14" fmla="*/ 0 w 2159620"/>
                <a:gd name="connsiteY14"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459626 w 2159620"/>
                <a:gd name="connsiteY7" fmla="*/ 208558 h 1645363"/>
                <a:gd name="connsiteX8" fmla="*/ 461983 w 2159620"/>
                <a:gd name="connsiteY8" fmla="*/ 159576 h 1645363"/>
                <a:gd name="connsiteX9" fmla="*/ 1937485 w 2159620"/>
                <a:gd name="connsiteY9" fmla="*/ 1750 h 1645363"/>
                <a:gd name="connsiteX10" fmla="*/ 2159564 w 2159620"/>
                <a:gd name="connsiteY10" fmla="*/ 166430 h 1645363"/>
                <a:gd name="connsiteX11" fmla="*/ 2155229 w 2159620"/>
                <a:gd name="connsiteY11" fmla="*/ 1033159 h 1645363"/>
                <a:gd name="connsiteX12" fmla="*/ 1957098 w 2159620"/>
                <a:gd name="connsiteY12" fmla="*/ 1149220 h 1645363"/>
                <a:gd name="connsiteX13" fmla="*/ 334312 w 2159620"/>
                <a:gd name="connsiteY13" fmla="*/ 1145330 h 1645363"/>
                <a:gd name="connsiteX14" fmla="*/ 91481 w 2159620"/>
                <a:gd name="connsiteY14" fmla="*/ 1641030 h 1645363"/>
                <a:gd name="connsiteX15" fmla="*/ 0 w 2159620"/>
                <a:gd name="connsiteY15"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346292 w 2159620"/>
                <a:gd name="connsiteY7" fmla="*/ 216285 h 1645363"/>
                <a:gd name="connsiteX8" fmla="*/ 461983 w 2159620"/>
                <a:gd name="connsiteY8" fmla="*/ 159576 h 1645363"/>
                <a:gd name="connsiteX9" fmla="*/ 1937485 w 2159620"/>
                <a:gd name="connsiteY9" fmla="*/ 1750 h 1645363"/>
                <a:gd name="connsiteX10" fmla="*/ 2159564 w 2159620"/>
                <a:gd name="connsiteY10" fmla="*/ 166430 h 1645363"/>
                <a:gd name="connsiteX11" fmla="*/ 2155229 w 2159620"/>
                <a:gd name="connsiteY11" fmla="*/ 1033159 h 1645363"/>
                <a:gd name="connsiteX12" fmla="*/ 1957098 w 2159620"/>
                <a:gd name="connsiteY12" fmla="*/ 1149220 h 1645363"/>
                <a:gd name="connsiteX13" fmla="*/ 334312 w 2159620"/>
                <a:gd name="connsiteY13" fmla="*/ 1145330 h 1645363"/>
                <a:gd name="connsiteX14" fmla="*/ 91481 w 2159620"/>
                <a:gd name="connsiteY14" fmla="*/ 1641030 h 1645363"/>
                <a:gd name="connsiteX15" fmla="*/ 0 w 2159620"/>
                <a:gd name="connsiteY15"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372050 w 2159620"/>
                <a:gd name="connsiteY7" fmla="*/ 203406 h 1645363"/>
                <a:gd name="connsiteX8" fmla="*/ 461983 w 2159620"/>
                <a:gd name="connsiteY8" fmla="*/ 159576 h 1645363"/>
                <a:gd name="connsiteX9" fmla="*/ 1937485 w 2159620"/>
                <a:gd name="connsiteY9" fmla="*/ 1750 h 1645363"/>
                <a:gd name="connsiteX10" fmla="*/ 2159564 w 2159620"/>
                <a:gd name="connsiteY10" fmla="*/ 166430 h 1645363"/>
                <a:gd name="connsiteX11" fmla="*/ 2155229 w 2159620"/>
                <a:gd name="connsiteY11" fmla="*/ 1033159 h 1645363"/>
                <a:gd name="connsiteX12" fmla="*/ 1957098 w 2159620"/>
                <a:gd name="connsiteY12" fmla="*/ 1149220 h 1645363"/>
                <a:gd name="connsiteX13" fmla="*/ 334312 w 2159620"/>
                <a:gd name="connsiteY13" fmla="*/ 1145330 h 1645363"/>
                <a:gd name="connsiteX14" fmla="*/ 91481 w 2159620"/>
                <a:gd name="connsiteY14" fmla="*/ 1641030 h 1645363"/>
                <a:gd name="connsiteX15" fmla="*/ 0 w 2159620"/>
                <a:gd name="connsiteY15"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377202 w 2159620"/>
                <a:gd name="connsiteY7" fmla="*/ 208558 h 1645363"/>
                <a:gd name="connsiteX8" fmla="*/ 461983 w 2159620"/>
                <a:gd name="connsiteY8" fmla="*/ 159576 h 1645363"/>
                <a:gd name="connsiteX9" fmla="*/ 1937485 w 2159620"/>
                <a:gd name="connsiteY9" fmla="*/ 1750 h 1645363"/>
                <a:gd name="connsiteX10" fmla="*/ 2159564 w 2159620"/>
                <a:gd name="connsiteY10" fmla="*/ 166430 h 1645363"/>
                <a:gd name="connsiteX11" fmla="*/ 2155229 w 2159620"/>
                <a:gd name="connsiteY11" fmla="*/ 1033159 h 1645363"/>
                <a:gd name="connsiteX12" fmla="*/ 1957098 w 2159620"/>
                <a:gd name="connsiteY12" fmla="*/ 1149220 h 1645363"/>
                <a:gd name="connsiteX13" fmla="*/ 334312 w 2159620"/>
                <a:gd name="connsiteY13" fmla="*/ 1145330 h 1645363"/>
                <a:gd name="connsiteX14" fmla="*/ 91481 w 2159620"/>
                <a:gd name="connsiteY14" fmla="*/ 1641030 h 1645363"/>
                <a:gd name="connsiteX15" fmla="*/ 0 w 2159620"/>
                <a:gd name="connsiteY15"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387505 w 2159620"/>
                <a:gd name="connsiteY7" fmla="*/ 208558 h 1645363"/>
                <a:gd name="connsiteX8" fmla="*/ 461983 w 2159620"/>
                <a:gd name="connsiteY8" fmla="*/ 159576 h 1645363"/>
                <a:gd name="connsiteX9" fmla="*/ 1937485 w 2159620"/>
                <a:gd name="connsiteY9" fmla="*/ 1750 h 1645363"/>
                <a:gd name="connsiteX10" fmla="*/ 2159564 w 2159620"/>
                <a:gd name="connsiteY10" fmla="*/ 166430 h 1645363"/>
                <a:gd name="connsiteX11" fmla="*/ 2155229 w 2159620"/>
                <a:gd name="connsiteY11" fmla="*/ 1033159 h 1645363"/>
                <a:gd name="connsiteX12" fmla="*/ 1957098 w 2159620"/>
                <a:gd name="connsiteY12" fmla="*/ 1149220 h 1645363"/>
                <a:gd name="connsiteX13" fmla="*/ 334312 w 2159620"/>
                <a:gd name="connsiteY13" fmla="*/ 1145330 h 1645363"/>
                <a:gd name="connsiteX14" fmla="*/ 91481 w 2159620"/>
                <a:gd name="connsiteY14" fmla="*/ 1641030 h 1645363"/>
                <a:gd name="connsiteX15" fmla="*/ 0 w 2159620"/>
                <a:gd name="connsiteY15"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64350 w 2159620"/>
                <a:gd name="connsiteY6" fmla="*/ 256427 h 1645363"/>
                <a:gd name="connsiteX7" fmla="*/ 387505 w 2159620"/>
                <a:gd name="connsiteY7" fmla="*/ 208558 h 1645363"/>
                <a:gd name="connsiteX8" fmla="*/ 461983 w 2159620"/>
                <a:gd name="connsiteY8" fmla="*/ 159576 h 1645363"/>
                <a:gd name="connsiteX9" fmla="*/ 493111 w 2159620"/>
                <a:gd name="connsiteY9" fmla="*/ 157042 h 1645363"/>
                <a:gd name="connsiteX10" fmla="*/ 1937485 w 2159620"/>
                <a:gd name="connsiteY10" fmla="*/ 1750 h 1645363"/>
                <a:gd name="connsiteX11" fmla="*/ 2159564 w 2159620"/>
                <a:gd name="connsiteY11" fmla="*/ 166430 h 1645363"/>
                <a:gd name="connsiteX12" fmla="*/ 2155229 w 2159620"/>
                <a:gd name="connsiteY12" fmla="*/ 1033159 h 1645363"/>
                <a:gd name="connsiteX13" fmla="*/ 1957098 w 2159620"/>
                <a:gd name="connsiteY13" fmla="*/ 1149220 h 1645363"/>
                <a:gd name="connsiteX14" fmla="*/ 334312 w 2159620"/>
                <a:gd name="connsiteY14" fmla="*/ 1145330 h 1645363"/>
                <a:gd name="connsiteX15" fmla="*/ 91481 w 2159620"/>
                <a:gd name="connsiteY15" fmla="*/ 1641030 h 1645363"/>
                <a:gd name="connsiteX16" fmla="*/ 0 w 2159620"/>
                <a:gd name="connsiteY16"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64350 w 2159620"/>
                <a:gd name="connsiteY7" fmla="*/ 256427 h 1645363"/>
                <a:gd name="connsiteX8" fmla="*/ 387505 w 2159620"/>
                <a:gd name="connsiteY8" fmla="*/ 208558 h 1645363"/>
                <a:gd name="connsiteX9" fmla="*/ 461983 w 2159620"/>
                <a:gd name="connsiteY9" fmla="*/ 159576 h 1645363"/>
                <a:gd name="connsiteX10" fmla="*/ 493111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64350 w 2159620"/>
                <a:gd name="connsiteY7" fmla="*/ 256427 h 1645363"/>
                <a:gd name="connsiteX8" fmla="*/ 387505 w 2159620"/>
                <a:gd name="connsiteY8" fmla="*/ 208558 h 1645363"/>
                <a:gd name="connsiteX9" fmla="*/ 474862 w 2159620"/>
                <a:gd name="connsiteY9" fmla="*/ 105485 h 1645363"/>
                <a:gd name="connsiteX10" fmla="*/ 493111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0108 w 2159620"/>
                <a:gd name="connsiteY7" fmla="*/ 297639 h 1645363"/>
                <a:gd name="connsiteX8" fmla="*/ 387505 w 2159620"/>
                <a:gd name="connsiteY8" fmla="*/ 208558 h 1645363"/>
                <a:gd name="connsiteX9" fmla="*/ 474862 w 2159620"/>
                <a:gd name="connsiteY9" fmla="*/ 105485 h 1645363"/>
                <a:gd name="connsiteX10" fmla="*/ 493111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7639 h 1645363"/>
                <a:gd name="connsiteX8" fmla="*/ 387505 w 2159620"/>
                <a:gd name="connsiteY8" fmla="*/ 208558 h 1645363"/>
                <a:gd name="connsiteX9" fmla="*/ 474862 w 2159620"/>
                <a:gd name="connsiteY9" fmla="*/ 105485 h 1645363"/>
                <a:gd name="connsiteX10" fmla="*/ 493111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7639 h 1645363"/>
                <a:gd name="connsiteX8" fmla="*/ 387505 w 2159620"/>
                <a:gd name="connsiteY8" fmla="*/ 208558 h 1645363"/>
                <a:gd name="connsiteX9" fmla="*/ 474862 w 2159620"/>
                <a:gd name="connsiteY9" fmla="*/ 105485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7639 h 1645363"/>
                <a:gd name="connsiteX8" fmla="*/ 387505 w 2159620"/>
                <a:gd name="connsiteY8" fmla="*/ 208558 h 1645363"/>
                <a:gd name="connsiteX9" fmla="*/ 474862 w 2159620"/>
                <a:gd name="connsiteY9" fmla="*/ 112629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7639 h 1645363"/>
                <a:gd name="connsiteX8" fmla="*/ 387505 w 2159620"/>
                <a:gd name="connsiteY8" fmla="*/ 208558 h 1645363"/>
                <a:gd name="connsiteX9" fmla="*/ 477244 w 2159620"/>
                <a:gd name="connsiteY9" fmla="*/ 11739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2877 h 1645363"/>
                <a:gd name="connsiteX8" fmla="*/ 387505 w 2159620"/>
                <a:gd name="connsiteY8" fmla="*/ 208558 h 1645363"/>
                <a:gd name="connsiteX9" fmla="*/ 477244 w 2159620"/>
                <a:gd name="connsiteY9" fmla="*/ 11739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2877 h 1645363"/>
                <a:gd name="connsiteX8" fmla="*/ 399411 w 2159620"/>
                <a:gd name="connsiteY8" fmla="*/ 208558 h 1645363"/>
                <a:gd name="connsiteX9" fmla="*/ 477244 w 2159620"/>
                <a:gd name="connsiteY9" fmla="*/ 11739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4870 w 2159620"/>
                <a:gd name="connsiteY7" fmla="*/ 292877 h 1645363"/>
                <a:gd name="connsiteX8" fmla="*/ 389886 w 2159620"/>
                <a:gd name="connsiteY8" fmla="*/ 208558 h 1645363"/>
                <a:gd name="connsiteX9" fmla="*/ 477244 w 2159620"/>
                <a:gd name="connsiteY9" fmla="*/ 11739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504395 w 2159620"/>
                <a:gd name="connsiteY7" fmla="*/ 330977 h 1645363"/>
                <a:gd name="connsiteX8" fmla="*/ 389886 w 2159620"/>
                <a:gd name="connsiteY8" fmla="*/ 208558 h 1645363"/>
                <a:gd name="connsiteX9" fmla="*/ 477244 w 2159620"/>
                <a:gd name="connsiteY9" fmla="*/ 11739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504395 w 2159620"/>
                <a:gd name="connsiteY7" fmla="*/ 330977 h 1645363"/>
                <a:gd name="connsiteX8" fmla="*/ 389886 w 2159620"/>
                <a:gd name="connsiteY8" fmla="*/ 208558 h 1645363"/>
                <a:gd name="connsiteX9" fmla="*/ 470894 w 2159620"/>
                <a:gd name="connsiteY9" fmla="*/ 9834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504395 w 2159620"/>
                <a:gd name="connsiteY7" fmla="*/ 330977 h 1645363"/>
                <a:gd name="connsiteX8" fmla="*/ 374011 w 2159620"/>
                <a:gd name="connsiteY8" fmla="*/ 208558 h 1645363"/>
                <a:gd name="connsiteX9" fmla="*/ 470894 w 2159620"/>
                <a:gd name="connsiteY9" fmla="*/ 9834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504395 w 2159620"/>
                <a:gd name="connsiteY7" fmla="*/ 330977 h 1645363"/>
                <a:gd name="connsiteX8" fmla="*/ 374011 w 2159620"/>
                <a:gd name="connsiteY8" fmla="*/ 208558 h 1645363"/>
                <a:gd name="connsiteX9" fmla="*/ 470894 w 2159620"/>
                <a:gd name="connsiteY9" fmla="*/ 8564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925546 w 2159620"/>
                <a:gd name="connsiteY5" fmla="*/ 97092 h 1645363"/>
                <a:gd name="connsiteX6" fmla="*/ 493111 w 2159620"/>
                <a:gd name="connsiteY6" fmla="*/ 252346 h 1645363"/>
                <a:gd name="connsiteX7" fmla="*/ 498045 w 2159620"/>
                <a:gd name="connsiteY7" fmla="*/ 330977 h 1645363"/>
                <a:gd name="connsiteX8" fmla="*/ 374011 w 2159620"/>
                <a:gd name="connsiteY8" fmla="*/ 208558 h 1645363"/>
                <a:gd name="connsiteX9" fmla="*/ 470894 w 2159620"/>
                <a:gd name="connsiteY9" fmla="*/ 8564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63283 w 2159620"/>
                <a:gd name="connsiteY4" fmla="*/ 214100 h 1645363"/>
                <a:gd name="connsiteX5" fmla="*/ 1776321 w 2159620"/>
                <a:gd name="connsiteY5" fmla="*/ 109792 h 1645363"/>
                <a:gd name="connsiteX6" fmla="*/ 493111 w 2159620"/>
                <a:gd name="connsiteY6" fmla="*/ 252346 h 1645363"/>
                <a:gd name="connsiteX7" fmla="*/ 498045 w 2159620"/>
                <a:gd name="connsiteY7" fmla="*/ 330977 h 1645363"/>
                <a:gd name="connsiteX8" fmla="*/ 374011 w 2159620"/>
                <a:gd name="connsiteY8" fmla="*/ 208558 h 1645363"/>
                <a:gd name="connsiteX9" fmla="*/ 470894 w 2159620"/>
                <a:gd name="connsiteY9" fmla="*/ 8564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9620"/>
                <a:gd name="connsiteY0" fmla="*/ 1645363 h 1645363"/>
                <a:gd name="connsiteX1" fmla="*/ 350971 w 2159620"/>
                <a:gd name="connsiteY1" fmla="*/ 1050745 h 1645363"/>
                <a:gd name="connsiteX2" fmla="*/ 1955882 w 2159620"/>
                <a:gd name="connsiteY2" fmla="*/ 1050494 h 1645363"/>
                <a:gd name="connsiteX3" fmla="*/ 2063284 w 2159620"/>
                <a:gd name="connsiteY3" fmla="*/ 968155 h 1645363"/>
                <a:gd name="connsiteX4" fmla="*/ 2047408 w 2159620"/>
                <a:gd name="connsiteY4" fmla="*/ 290300 h 1645363"/>
                <a:gd name="connsiteX5" fmla="*/ 1776321 w 2159620"/>
                <a:gd name="connsiteY5" fmla="*/ 109792 h 1645363"/>
                <a:gd name="connsiteX6" fmla="*/ 493111 w 2159620"/>
                <a:gd name="connsiteY6" fmla="*/ 252346 h 1645363"/>
                <a:gd name="connsiteX7" fmla="*/ 498045 w 2159620"/>
                <a:gd name="connsiteY7" fmla="*/ 330977 h 1645363"/>
                <a:gd name="connsiteX8" fmla="*/ 374011 w 2159620"/>
                <a:gd name="connsiteY8" fmla="*/ 208558 h 1645363"/>
                <a:gd name="connsiteX9" fmla="*/ 470894 w 2159620"/>
                <a:gd name="connsiteY9" fmla="*/ 85641 h 1645363"/>
                <a:gd name="connsiteX10" fmla="*/ 481205 w 2159620"/>
                <a:gd name="connsiteY10" fmla="*/ 157042 h 1645363"/>
                <a:gd name="connsiteX11" fmla="*/ 1937485 w 2159620"/>
                <a:gd name="connsiteY11" fmla="*/ 1750 h 1645363"/>
                <a:gd name="connsiteX12" fmla="*/ 2159564 w 2159620"/>
                <a:gd name="connsiteY12" fmla="*/ 166430 h 1645363"/>
                <a:gd name="connsiteX13" fmla="*/ 2155229 w 2159620"/>
                <a:gd name="connsiteY13" fmla="*/ 1033159 h 1645363"/>
                <a:gd name="connsiteX14" fmla="*/ 1957098 w 2159620"/>
                <a:gd name="connsiteY14" fmla="*/ 1149220 h 1645363"/>
                <a:gd name="connsiteX15" fmla="*/ 334312 w 2159620"/>
                <a:gd name="connsiteY15" fmla="*/ 1145330 h 1645363"/>
                <a:gd name="connsiteX16" fmla="*/ 91481 w 2159620"/>
                <a:gd name="connsiteY16" fmla="*/ 1641030 h 1645363"/>
                <a:gd name="connsiteX17" fmla="*/ 0 w 2159620"/>
                <a:gd name="connsiteY17" fmla="*/ 1645363 h 1645363"/>
                <a:gd name="connsiteX0" fmla="*/ 0 w 2155316"/>
                <a:gd name="connsiteY0" fmla="*/ 1644281 h 1644281"/>
                <a:gd name="connsiteX1" fmla="*/ 350971 w 2155316"/>
                <a:gd name="connsiteY1" fmla="*/ 1049663 h 1644281"/>
                <a:gd name="connsiteX2" fmla="*/ 1955882 w 2155316"/>
                <a:gd name="connsiteY2" fmla="*/ 1049412 h 1644281"/>
                <a:gd name="connsiteX3" fmla="*/ 2063284 w 2155316"/>
                <a:gd name="connsiteY3" fmla="*/ 967073 h 1644281"/>
                <a:gd name="connsiteX4" fmla="*/ 2047408 w 2155316"/>
                <a:gd name="connsiteY4" fmla="*/ 289218 h 1644281"/>
                <a:gd name="connsiteX5" fmla="*/ 1776321 w 2155316"/>
                <a:gd name="connsiteY5" fmla="*/ 108710 h 1644281"/>
                <a:gd name="connsiteX6" fmla="*/ 493111 w 2155316"/>
                <a:gd name="connsiteY6" fmla="*/ 251264 h 1644281"/>
                <a:gd name="connsiteX7" fmla="*/ 498045 w 2155316"/>
                <a:gd name="connsiteY7" fmla="*/ 329895 h 1644281"/>
                <a:gd name="connsiteX8" fmla="*/ 374011 w 2155316"/>
                <a:gd name="connsiteY8" fmla="*/ 207476 h 1644281"/>
                <a:gd name="connsiteX9" fmla="*/ 470894 w 2155316"/>
                <a:gd name="connsiteY9" fmla="*/ 84559 h 1644281"/>
                <a:gd name="connsiteX10" fmla="*/ 481205 w 2155316"/>
                <a:gd name="connsiteY10" fmla="*/ 155960 h 1644281"/>
                <a:gd name="connsiteX11" fmla="*/ 1937485 w 2155316"/>
                <a:gd name="connsiteY11" fmla="*/ 668 h 1644281"/>
                <a:gd name="connsiteX12" fmla="*/ 2143689 w 2155316"/>
                <a:gd name="connsiteY12" fmla="*/ 276473 h 1644281"/>
                <a:gd name="connsiteX13" fmla="*/ 2155229 w 2155316"/>
                <a:gd name="connsiteY13" fmla="*/ 1032077 h 1644281"/>
                <a:gd name="connsiteX14" fmla="*/ 1957098 w 2155316"/>
                <a:gd name="connsiteY14" fmla="*/ 1148138 h 1644281"/>
                <a:gd name="connsiteX15" fmla="*/ 334312 w 2155316"/>
                <a:gd name="connsiteY15" fmla="*/ 1144248 h 1644281"/>
                <a:gd name="connsiteX16" fmla="*/ 91481 w 2155316"/>
                <a:gd name="connsiteY16" fmla="*/ 1639948 h 1644281"/>
                <a:gd name="connsiteX17" fmla="*/ 0 w 2155316"/>
                <a:gd name="connsiteY17" fmla="*/ 1644281 h 1644281"/>
                <a:gd name="connsiteX0" fmla="*/ 0 w 2155303"/>
                <a:gd name="connsiteY0" fmla="*/ 1644258 h 1644258"/>
                <a:gd name="connsiteX1" fmla="*/ 350971 w 2155303"/>
                <a:gd name="connsiteY1" fmla="*/ 1049640 h 1644258"/>
                <a:gd name="connsiteX2" fmla="*/ 1955882 w 2155303"/>
                <a:gd name="connsiteY2" fmla="*/ 1049389 h 1644258"/>
                <a:gd name="connsiteX3" fmla="*/ 2063284 w 2155303"/>
                <a:gd name="connsiteY3" fmla="*/ 967050 h 1644258"/>
                <a:gd name="connsiteX4" fmla="*/ 2047408 w 2155303"/>
                <a:gd name="connsiteY4" fmla="*/ 289195 h 1644258"/>
                <a:gd name="connsiteX5" fmla="*/ 1776321 w 2155303"/>
                <a:gd name="connsiteY5" fmla="*/ 108687 h 1644258"/>
                <a:gd name="connsiteX6" fmla="*/ 493111 w 2155303"/>
                <a:gd name="connsiteY6" fmla="*/ 251241 h 1644258"/>
                <a:gd name="connsiteX7" fmla="*/ 498045 w 2155303"/>
                <a:gd name="connsiteY7" fmla="*/ 329872 h 1644258"/>
                <a:gd name="connsiteX8" fmla="*/ 374011 w 2155303"/>
                <a:gd name="connsiteY8" fmla="*/ 207453 h 1644258"/>
                <a:gd name="connsiteX9" fmla="*/ 470894 w 2155303"/>
                <a:gd name="connsiteY9" fmla="*/ 84536 h 1644258"/>
                <a:gd name="connsiteX10" fmla="*/ 481205 w 2155303"/>
                <a:gd name="connsiteY10" fmla="*/ 155937 h 1644258"/>
                <a:gd name="connsiteX11" fmla="*/ 1937485 w 2155303"/>
                <a:gd name="connsiteY11" fmla="*/ 645 h 1644258"/>
                <a:gd name="connsiteX12" fmla="*/ 2140514 w 2155303"/>
                <a:gd name="connsiteY12" fmla="*/ 282800 h 1644258"/>
                <a:gd name="connsiteX13" fmla="*/ 2155229 w 2155303"/>
                <a:gd name="connsiteY13" fmla="*/ 1032054 h 1644258"/>
                <a:gd name="connsiteX14" fmla="*/ 1957098 w 2155303"/>
                <a:gd name="connsiteY14" fmla="*/ 1148115 h 1644258"/>
                <a:gd name="connsiteX15" fmla="*/ 334312 w 2155303"/>
                <a:gd name="connsiteY15" fmla="*/ 1144225 h 1644258"/>
                <a:gd name="connsiteX16" fmla="*/ 91481 w 2155303"/>
                <a:gd name="connsiteY16" fmla="*/ 1639925 h 1644258"/>
                <a:gd name="connsiteX17" fmla="*/ 0 w 2155303"/>
                <a:gd name="connsiteY17" fmla="*/ 1644258 h 1644258"/>
                <a:gd name="connsiteX0" fmla="*/ 0 w 2155303"/>
                <a:gd name="connsiteY0" fmla="*/ 1644258 h 1644258"/>
                <a:gd name="connsiteX1" fmla="*/ 350971 w 2155303"/>
                <a:gd name="connsiteY1" fmla="*/ 1049640 h 1644258"/>
                <a:gd name="connsiteX2" fmla="*/ 1955882 w 2155303"/>
                <a:gd name="connsiteY2" fmla="*/ 1049389 h 1644258"/>
                <a:gd name="connsiteX3" fmla="*/ 2063284 w 2155303"/>
                <a:gd name="connsiteY3" fmla="*/ 967050 h 1644258"/>
                <a:gd name="connsiteX4" fmla="*/ 2047408 w 2155303"/>
                <a:gd name="connsiteY4" fmla="*/ 289195 h 1644258"/>
                <a:gd name="connsiteX5" fmla="*/ 1776321 w 2155303"/>
                <a:gd name="connsiteY5" fmla="*/ 108687 h 1644258"/>
                <a:gd name="connsiteX6" fmla="*/ 493111 w 2155303"/>
                <a:gd name="connsiteY6" fmla="*/ 251241 h 1644258"/>
                <a:gd name="connsiteX7" fmla="*/ 498045 w 2155303"/>
                <a:gd name="connsiteY7" fmla="*/ 329872 h 1644258"/>
                <a:gd name="connsiteX8" fmla="*/ 374011 w 2155303"/>
                <a:gd name="connsiteY8" fmla="*/ 207453 h 1644258"/>
                <a:gd name="connsiteX9" fmla="*/ 470894 w 2155303"/>
                <a:gd name="connsiteY9" fmla="*/ 84536 h 1644258"/>
                <a:gd name="connsiteX10" fmla="*/ 481205 w 2155303"/>
                <a:gd name="connsiteY10" fmla="*/ 155937 h 1644258"/>
                <a:gd name="connsiteX11" fmla="*/ 1937485 w 2155303"/>
                <a:gd name="connsiteY11" fmla="*/ 645 h 1644258"/>
                <a:gd name="connsiteX12" fmla="*/ 2140514 w 2155303"/>
                <a:gd name="connsiteY12" fmla="*/ 282800 h 1644258"/>
                <a:gd name="connsiteX13" fmla="*/ 2155229 w 2155303"/>
                <a:gd name="connsiteY13" fmla="*/ 1032054 h 1644258"/>
                <a:gd name="connsiteX14" fmla="*/ 1957098 w 2155303"/>
                <a:gd name="connsiteY14" fmla="*/ 1148115 h 1644258"/>
                <a:gd name="connsiteX15" fmla="*/ 334312 w 2155303"/>
                <a:gd name="connsiteY15" fmla="*/ 1144225 h 1644258"/>
                <a:gd name="connsiteX16" fmla="*/ 91481 w 2155303"/>
                <a:gd name="connsiteY16" fmla="*/ 1639925 h 1644258"/>
                <a:gd name="connsiteX17" fmla="*/ 0 w 2155303"/>
                <a:gd name="connsiteY17" fmla="*/ 1644258 h 1644258"/>
                <a:gd name="connsiteX0" fmla="*/ 0 w 2155303"/>
                <a:gd name="connsiteY0" fmla="*/ 1644258 h 1644258"/>
                <a:gd name="connsiteX1" fmla="*/ 350971 w 2155303"/>
                <a:gd name="connsiteY1" fmla="*/ 1049640 h 1644258"/>
                <a:gd name="connsiteX2" fmla="*/ 1955882 w 2155303"/>
                <a:gd name="connsiteY2" fmla="*/ 1049389 h 1644258"/>
                <a:gd name="connsiteX3" fmla="*/ 2063284 w 2155303"/>
                <a:gd name="connsiteY3" fmla="*/ 967050 h 1644258"/>
                <a:gd name="connsiteX4" fmla="*/ 2047408 w 2155303"/>
                <a:gd name="connsiteY4" fmla="*/ 289195 h 1644258"/>
                <a:gd name="connsiteX5" fmla="*/ 1776321 w 2155303"/>
                <a:gd name="connsiteY5" fmla="*/ 108687 h 1644258"/>
                <a:gd name="connsiteX6" fmla="*/ 493111 w 2155303"/>
                <a:gd name="connsiteY6" fmla="*/ 251241 h 1644258"/>
                <a:gd name="connsiteX7" fmla="*/ 498045 w 2155303"/>
                <a:gd name="connsiteY7" fmla="*/ 329872 h 1644258"/>
                <a:gd name="connsiteX8" fmla="*/ 374011 w 2155303"/>
                <a:gd name="connsiteY8" fmla="*/ 207453 h 1644258"/>
                <a:gd name="connsiteX9" fmla="*/ 470894 w 2155303"/>
                <a:gd name="connsiteY9" fmla="*/ 84536 h 1644258"/>
                <a:gd name="connsiteX10" fmla="*/ 481205 w 2155303"/>
                <a:gd name="connsiteY10" fmla="*/ 155937 h 1644258"/>
                <a:gd name="connsiteX11" fmla="*/ 1937485 w 2155303"/>
                <a:gd name="connsiteY11" fmla="*/ 645 h 1644258"/>
                <a:gd name="connsiteX12" fmla="*/ 2140514 w 2155303"/>
                <a:gd name="connsiteY12" fmla="*/ 282800 h 1644258"/>
                <a:gd name="connsiteX13" fmla="*/ 2155229 w 2155303"/>
                <a:gd name="connsiteY13" fmla="*/ 1032054 h 1644258"/>
                <a:gd name="connsiteX14" fmla="*/ 1957098 w 2155303"/>
                <a:gd name="connsiteY14" fmla="*/ 1148115 h 1644258"/>
                <a:gd name="connsiteX15" fmla="*/ 334312 w 2155303"/>
                <a:gd name="connsiteY15" fmla="*/ 1144225 h 1644258"/>
                <a:gd name="connsiteX16" fmla="*/ 91481 w 2155303"/>
                <a:gd name="connsiteY16" fmla="*/ 1639925 h 1644258"/>
                <a:gd name="connsiteX17" fmla="*/ 0 w 2155303"/>
                <a:gd name="connsiteY17" fmla="*/ 1644258 h 1644258"/>
                <a:gd name="connsiteX0" fmla="*/ 0 w 2155303"/>
                <a:gd name="connsiteY0" fmla="*/ 1641094 h 1641094"/>
                <a:gd name="connsiteX1" fmla="*/ 350971 w 2155303"/>
                <a:gd name="connsiteY1" fmla="*/ 1046476 h 1641094"/>
                <a:gd name="connsiteX2" fmla="*/ 1955882 w 2155303"/>
                <a:gd name="connsiteY2" fmla="*/ 1046225 h 1641094"/>
                <a:gd name="connsiteX3" fmla="*/ 2063284 w 2155303"/>
                <a:gd name="connsiteY3" fmla="*/ 963886 h 1641094"/>
                <a:gd name="connsiteX4" fmla="*/ 2047408 w 2155303"/>
                <a:gd name="connsiteY4" fmla="*/ 286031 h 1641094"/>
                <a:gd name="connsiteX5" fmla="*/ 1776321 w 2155303"/>
                <a:gd name="connsiteY5" fmla="*/ 105523 h 1641094"/>
                <a:gd name="connsiteX6" fmla="*/ 493111 w 2155303"/>
                <a:gd name="connsiteY6" fmla="*/ 248077 h 1641094"/>
                <a:gd name="connsiteX7" fmla="*/ 498045 w 2155303"/>
                <a:gd name="connsiteY7" fmla="*/ 326708 h 1641094"/>
                <a:gd name="connsiteX8" fmla="*/ 374011 w 2155303"/>
                <a:gd name="connsiteY8" fmla="*/ 204289 h 1641094"/>
                <a:gd name="connsiteX9" fmla="*/ 470894 w 2155303"/>
                <a:gd name="connsiteY9" fmla="*/ 81372 h 1641094"/>
                <a:gd name="connsiteX10" fmla="*/ 481205 w 2155303"/>
                <a:gd name="connsiteY10" fmla="*/ 152773 h 1641094"/>
                <a:gd name="connsiteX11" fmla="*/ 1759685 w 2155303"/>
                <a:gd name="connsiteY11" fmla="*/ 656 h 1641094"/>
                <a:gd name="connsiteX12" fmla="*/ 2140514 w 2155303"/>
                <a:gd name="connsiteY12" fmla="*/ 279636 h 1641094"/>
                <a:gd name="connsiteX13" fmla="*/ 2155229 w 2155303"/>
                <a:gd name="connsiteY13" fmla="*/ 1028890 h 1641094"/>
                <a:gd name="connsiteX14" fmla="*/ 1957098 w 2155303"/>
                <a:gd name="connsiteY14" fmla="*/ 1144951 h 1641094"/>
                <a:gd name="connsiteX15" fmla="*/ 334312 w 2155303"/>
                <a:gd name="connsiteY15" fmla="*/ 1141061 h 1641094"/>
                <a:gd name="connsiteX16" fmla="*/ 91481 w 2155303"/>
                <a:gd name="connsiteY16" fmla="*/ 1636761 h 1641094"/>
                <a:gd name="connsiteX17" fmla="*/ 0 w 2155303"/>
                <a:gd name="connsiteY17" fmla="*/ 1641094 h 1641094"/>
                <a:gd name="connsiteX0" fmla="*/ 0 w 2155303"/>
                <a:gd name="connsiteY0" fmla="*/ 1643360 h 1643360"/>
                <a:gd name="connsiteX1" fmla="*/ 350971 w 2155303"/>
                <a:gd name="connsiteY1" fmla="*/ 1048742 h 1643360"/>
                <a:gd name="connsiteX2" fmla="*/ 1955882 w 2155303"/>
                <a:gd name="connsiteY2" fmla="*/ 1048491 h 1643360"/>
                <a:gd name="connsiteX3" fmla="*/ 2063284 w 2155303"/>
                <a:gd name="connsiteY3" fmla="*/ 966152 h 1643360"/>
                <a:gd name="connsiteX4" fmla="*/ 2047408 w 2155303"/>
                <a:gd name="connsiteY4" fmla="*/ 288297 h 1643360"/>
                <a:gd name="connsiteX5" fmla="*/ 1776321 w 2155303"/>
                <a:gd name="connsiteY5" fmla="*/ 107789 h 1643360"/>
                <a:gd name="connsiteX6" fmla="*/ 493111 w 2155303"/>
                <a:gd name="connsiteY6" fmla="*/ 250343 h 1643360"/>
                <a:gd name="connsiteX7" fmla="*/ 498045 w 2155303"/>
                <a:gd name="connsiteY7" fmla="*/ 328974 h 1643360"/>
                <a:gd name="connsiteX8" fmla="*/ 374011 w 2155303"/>
                <a:gd name="connsiteY8" fmla="*/ 206555 h 1643360"/>
                <a:gd name="connsiteX9" fmla="*/ 470894 w 2155303"/>
                <a:gd name="connsiteY9" fmla="*/ 83638 h 1643360"/>
                <a:gd name="connsiteX10" fmla="*/ 481205 w 2155303"/>
                <a:gd name="connsiteY10" fmla="*/ 155039 h 1643360"/>
                <a:gd name="connsiteX11" fmla="*/ 1759685 w 2155303"/>
                <a:gd name="connsiteY11" fmla="*/ 2922 h 1643360"/>
                <a:gd name="connsiteX12" fmla="*/ 2140514 w 2155303"/>
                <a:gd name="connsiteY12" fmla="*/ 281902 h 1643360"/>
                <a:gd name="connsiteX13" fmla="*/ 2155229 w 2155303"/>
                <a:gd name="connsiteY13" fmla="*/ 1031156 h 1643360"/>
                <a:gd name="connsiteX14" fmla="*/ 1957098 w 2155303"/>
                <a:gd name="connsiteY14" fmla="*/ 1147217 h 1643360"/>
                <a:gd name="connsiteX15" fmla="*/ 334312 w 2155303"/>
                <a:gd name="connsiteY15" fmla="*/ 1143327 h 1643360"/>
                <a:gd name="connsiteX16" fmla="*/ 91481 w 2155303"/>
                <a:gd name="connsiteY16" fmla="*/ 1639027 h 1643360"/>
                <a:gd name="connsiteX17" fmla="*/ 0 w 2155303"/>
                <a:gd name="connsiteY17" fmla="*/ 1643360 h 1643360"/>
                <a:gd name="connsiteX0" fmla="*/ 0 w 2155303"/>
                <a:gd name="connsiteY0" fmla="*/ 1643360 h 1643360"/>
                <a:gd name="connsiteX1" fmla="*/ 350971 w 2155303"/>
                <a:gd name="connsiteY1" fmla="*/ 1048742 h 1643360"/>
                <a:gd name="connsiteX2" fmla="*/ 1955882 w 2155303"/>
                <a:gd name="connsiteY2" fmla="*/ 1048491 h 1643360"/>
                <a:gd name="connsiteX3" fmla="*/ 2063284 w 2155303"/>
                <a:gd name="connsiteY3" fmla="*/ 966152 h 1643360"/>
                <a:gd name="connsiteX4" fmla="*/ 2047408 w 2155303"/>
                <a:gd name="connsiteY4" fmla="*/ 288297 h 1643360"/>
                <a:gd name="connsiteX5" fmla="*/ 1747746 w 2155303"/>
                <a:gd name="connsiteY5" fmla="*/ 126839 h 1643360"/>
                <a:gd name="connsiteX6" fmla="*/ 493111 w 2155303"/>
                <a:gd name="connsiteY6" fmla="*/ 250343 h 1643360"/>
                <a:gd name="connsiteX7" fmla="*/ 498045 w 2155303"/>
                <a:gd name="connsiteY7" fmla="*/ 328974 h 1643360"/>
                <a:gd name="connsiteX8" fmla="*/ 374011 w 2155303"/>
                <a:gd name="connsiteY8" fmla="*/ 206555 h 1643360"/>
                <a:gd name="connsiteX9" fmla="*/ 470894 w 2155303"/>
                <a:gd name="connsiteY9" fmla="*/ 83638 h 1643360"/>
                <a:gd name="connsiteX10" fmla="*/ 481205 w 2155303"/>
                <a:gd name="connsiteY10" fmla="*/ 155039 h 1643360"/>
                <a:gd name="connsiteX11" fmla="*/ 1759685 w 2155303"/>
                <a:gd name="connsiteY11" fmla="*/ 2922 h 1643360"/>
                <a:gd name="connsiteX12" fmla="*/ 2140514 w 2155303"/>
                <a:gd name="connsiteY12" fmla="*/ 281902 h 1643360"/>
                <a:gd name="connsiteX13" fmla="*/ 2155229 w 2155303"/>
                <a:gd name="connsiteY13" fmla="*/ 1031156 h 1643360"/>
                <a:gd name="connsiteX14" fmla="*/ 1957098 w 2155303"/>
                <a:gd name="connsiteY14" fmla="*/ 1147217 h 1643360"/>
                <a:gd name="connsiteX15" fmla="*/ 334312 w 2155303"/>
                <a:gd name="connsiteY15" fmla="*/ 1143327 h 1643360"/>
                <a:gd name="connsiteX16" fmla="*/ 91481 w 2155303"/>
                <a:gd name="connsiteY16" fmla="*/ 1639027 h 1643360"/>
                <a:gd name="connsiteX17" fmla="*/ 0 w 2155303"/>
                <a:gd name="connsiteY17" fmla="*/ 1643360 h 1643360"/>
                <a:gd name="connsiteX0" fmla="*/ 0 w 2155303"/>
                <a:gd name="connsiteY0" fmla="*/ 1643360 h 1643360"/>
                <a:gd name="connsiteX1" fmla="*/ 350971 w 2155303"/>
                <a:gd name="connsiteY1" fmla="*/ 1048742 h 1643360"/>
                <a:gd name="connsiteX2" fmla="*/ 1955882 w 2155303"/>
                <a:gd name="connsiteY2" fmla="*/ 1048491 h 1643360"/>
                <a:gd name="connsiteX3" fmla="*/ 2063284 w 2155303"/>
                <a:gd name="connsiteY3" fmla="*/ 966152 h 1643360"/>
                <a:gd name="connsiteX4" fmla="*/ 2025183 w 2155303"/>
                <a:gd name="connsiteY4" fmla="*/ 288297 h 1643360"/>
                <a:gd name="connsiteX5" fmla="*/ 1747746 w 2155303"/>
                <a:gd name="connsiteY5" fmla="*/ 126839 h 1643360"/>
                <a:gd name="connsiteX6" fmla="*/ 493111 w 2155303"/>
                <a:gd name="connsiteY6" fmla="*/ 250343 h 1643360"/>
                <a:gd name="connsiteX7" fmla="*/ 498045 w 2155303"/>
                <a:gd name="connsiteY7" fmla="*/ 328974 h 1643360"/>
                <a:gd name="connsiteX8" fmla="*/ 374011 w 2155303"/>
                <a:gd name="connsiteY8" fmla="*/ 206555 h 1643360"/>
                <a:gd name="connsiteX9" fmla="*/ 470894 w 2155303"/>
                <a:gd name="connsiteY9" fmla="*/ 83638 h 1643360"/>
                <a:gd name="connsiteX10" fmla="*/ 481205 w 2155303"/>
                <a:gd name="connsiteY10" fmla="*/ 155039 h 1643360"/>
                <a:gd name="connsiteX11" fmla="*/ 1759685 w 2155303"/>
                <a:gd name="connsiteY11" fmla="*/ 2922 h 1643360"/>
                <a:gd name="connsiteX12" fmla="*/ 2140514 w 2155303"/>
                <a:gd name="connsiteY12" fmla="*/ 281902 h 1643360"/>
                <a:gd name="connsiteX13" fmla="*/ 2155229 w 2155303"/>
                <a:gd name="connsiteY13" fmla="*/ 1031156 h 1643360"/>
                <a:gd name="connsiteX14" fmla="*/ 1957098 w 2155303"/>
                <a:gd name="connsiteY14" fmla="*/ 1147217 h 1643360"/>
                <a:gd name="connsiteX15" fmla="*/ 334312 w 2155303"/>
                <a:gd name="connsiteY15" fmla="*/ 1143327 h 1643360"/>
                <a:gd name="connsiteX16" fmla="*/ 91481 w 2155303"/>
                <a:gd name="connsiteY16" fmla="*/ 1639027 h 1643360"/>
                <a:gd name="connsiteX17" fmla="*/ 0 w 2155303"/>
                <a:gd name="connsiteY17" fmla="*/ 1643360 h 1643360"/>
                <a:gd name="connsiteX0" fmla="*/ 0 w 2155271"/>
                <a:gd name="connsiteY0" fmla="*/ 1643360 h 1643360"/>
                <a:gd name="connsiteX1" fmla="*/ 350971 w 2155271"/>
                <a:gd name="connsiteY1" fmla="*/ 1048742 h 1643360"/>
                <a:gd name="connsiteX2" fmla="*/ 1955882 w 2155271"/>
                <a:gd name="connsiteY2" fmla="*/ 1048491 h 1643360"/>
                <a:gd name="connsiteX3" fmla="*/ 2063284 w 2155271"/>
                <a:gd name="connsiteY3" fmla="*/ 966152 h 1643360"/>
                <a:gd name="connsiteX4" fmla="*/ 2025183 w 2155271"/>
                <a:gd name="connsiteY4" fmla="*/ 288297 h 1643360"/>
                <a:gd name="connsiteX5" fmla="*/ 1747746 w 2155271"/>
                <a:gd name="connsiteY5" fmla="*/ 126839 h 1643360"/>
                <a:gd name="connsiteX6" fmla="*/ 493111 w 2155271"/>
                <a:gd name="connsiteY6" fmla="*/ 250343 h 1643360"/>
                <a:gd name="connsiteX7" fmla="*/ 498045 w 2155271"/>
                <a:gd name="connsiteY7" fmla="*/ 328974 h 1643360"/>
                <a:gd name="connsiteX8" fmla="*/ 374011 w 2155271"/>
                <a:gd name="connsiteY8" fmla="*/ 206555 h 1643360"/>
                <a:gd name="connsiteX9" fmla="*/ 470894 w 2155271"/>
                <a:gd name="connsiteY9" fmla="*/ 83638 h 1643360"/>
                <a:gd name="connsiteX10" fmla="*/ 481205 w 2155271"/>
                <a:gd name="connsiteY10" fmla="*/ 155039 h 1643360"/>
                <a:gd name="connsiteX11" fmla="*/ 1759685 w 2155271"/>
                <a:gd name="connsiteY11" fmla="*/ 2922 h 1643360"/>
                <a:gd name="connsiteX12" fmla="*/ 2124639 w 2155271"/>
                <a:gd name="connsiteY12" fmla="*/ 281902 h 1643360"/>
                <a:gd name="connsiteX13" fmla="*/ 2155229 w 2155271"/>
                <a:gd name="connsiteY13" fmla="*/ 1031156 h 1643360"/>
                <a:gd name="connsiteX14" fmla="*/ 1957098 w 2155271"/>
                <a:gd name="connsiteY14" fmla="*/ 1147217 h 1643360"/>
                <a:gd name="connsiteX15" fmla="*/ 334312 w 2155271"/>
                <a:gd name="connsiteY15" fmla="*/ 1143327 h 1643360"/>
                <a:gd name="connsiteX16" fmla="*/ 91481 w 2155271"/>
                <a:gd name="connsiteY16" fmla="*/ 1639027 h 1643360"/>
                <a:gd name="connsiteX17" fmla="*/ 0 w 2155271"/>
                <a:gd name="connsiteY17" fmla="*/ 1643360 h 1643360"/>
                <a:gd name="connsiteX0" fmla="*/ 0 w 2155332"/>
                <a:gd name="connsiteY0" fmla="*/ 1643360 h 1643360"/>
                <a:gd name="connsiteX1" fmla="*/ 350971 w 2155332"/>
                <a:gd name="connsiteY1" fmla="*/ 1048742 h 1643360"/>
                <a:gd name="connsiteX2" fmla="*/ 1955882 w 2155332"/>
                <a:gd name="connsiteY2" fmla="*/ 1048491 h 1643360"/>
                <a:gd name="connsiteX3" fmla="*/ 2063284 w 2155332"/>
                <a:gd name="connsiteY3" fmla="*/ 966152 h 1643360"/>
                <a:gd name="connsiteX4" fmla="*/ 2025183 w 2155332"/>
                <a:gd name="connsiteY4" fmla="*/ 288297 h 1643360"/>
                <a:gd name="connsiteX5" fmla="*/ 1747746 w 2155332"/>
                <a:gd name="connsiteY5" fmla="*/ 126839 h 1643360"/>
                <a:gd name="connsiteX6" fmla="*/ 493111 w 2155332"/>
                <a:gd name="connsiteY6" fmla="*/ 250343 h 1643360"/>
                <a:gd name="connsiteX7" fmla="*/ 498045 w 2155332"/>
                <a:gd name="connsiteY7" fmla="*/ 328974 h 1643360"/>
                <a:gd name="connsiteX8" fmla="*/ 374011 w 2155332"/>
                <a:gd name="connsiteY8" fmla="*/ 206555 h 1643360"/>
                <a:gd name="connsiteX9" fmla="*/ 470894 w 2155332"/>
                <a:gd name="connsiteY9" fmla="*/ 83638 h 1643360"/>
                <a:gd name="connsiteX10" fmla="*/ 481205 w 2155332"/>
                <a:gd name="connsiteY10" fmla="*/ 155039 h 1643360"/>
                <a:gd name="connsiteX11" fmla="*/ 1759685 w 2155332"/>
                <a:gd name="connsiteY11" fmla="*/ 2922 h 1643360"/>
                <a:gd name="connsiteX12" fmla="*/ 2124639 w 2155332"/>
                <a:gd name="connsiteY12" fmla="*/ 281902 h 1643360"/>
                <a:gd name="connsiteX13" fmla="*/ 2155229 w 2155332"/>
                <a:gd name="connsiteY13" fmla="*/ 1031156 h 1643360"/>
                <a:gd name="connsiteX14" fmla="*/ 1957098 w 2155332"/>
                <a:gd name="connsiteY14" fmla="*/ 1147217 h 1643360"/>
                <a:gd name="connsiteX15" fmla="*/ 334312 w 2155332"/>
                <a:gd name="connsiteY15" fmla="*/ 1143327 h 1643360"/>
                <a:gd name="connsiteX16" fmla="*/ 91481 w 2155332"/>
                <a:gd name="connsiteY16" fmla="*/ 1639027 h 1643360"/>
                <a:gd name="connsiteX17" fmla="*/ 0 w 2155332"/>
                <a:gd name="connsiteY17" fmla="*/ 1643360 h 1643360"/>
                <a:gd name="connsiteX0" fmla="*/ 0 w 2155399"/>
                <a:gd name="connsiteY0" fmla="*/ 1643360 h 1643360"/>
                <a:gd name="connsiteX1" fmla="*/ 350971 w 2155399"/>
                <a:gd name="connsiteY1" fmla="*/ 1048742 h 1643360"/>
                <a:gd name="connsiteX2" fmla="*/ 1955882 w 2155399"/>
                <a:gd name="connsiteY2" fmla="*/ 1048491 h 1643360"/>
                <a:gd name="connsiteX3" fmla="*/ 2063284 w 2155399"/>
                <a:gd name="connsiteY3" fmla="*/ 966152 h 1643360"/>
                <a:gd name="connsiteX4" fmla="*/ 2025183 w 2155399"/>
                <a:gd name="connsiteY4" fmla="*/ 288297 h 1643360"/>
                <a:gd name="connsiteX5" fmla="*/ 1747746 w 2155399"/>
                <a:gd name="connsiteY5" fmla="*/ 126839 h 1643360"/>
                <a:gd name="connsiteX6" fmla="*/ 493111 w 2155399"/>
                <a:gd name="connsiteY6" fmla="*/ 250343 h 1643360"/>
                <a:gd name="connsiteX7" fmla="*/ 498045 w 2155399"/>
                <a:gd name="connsiteY7" fmla="*/ 328974 h 1643360"/>
                <a:gd name="connsiteX8" fmla="*/ 374011 w 2155399"/>
                <a:gd name="connsiteY8" fmla="*/ 206555 h 1643360"/>
                <a:gd name="connsiteX9" fmla="*/ 470894 w 2155399"/>
                <a:gd name="connsiteY9" fmla="*/ 83638 h 1643360"/>
                <a:gd name="connsiteX10" fmla="*/ 481205 w 2155399"/>
                <a:gd name="connsiteY10" fmla="*/ 155039 h 1643360"/>
                <a:gd name="connsiteX11" fmla="*/ 1759685 w 2155399"/>
                <a:gd name="connsiteY11" fmla="*/ 2922 h 1643360"/>
                <a:gd name="connsiteX12" fmla="*/ 2124639 w 2155399"/>
                <a:gd name="connsiteY12" fmla="*/ 281902 h 1643360"/>
                <a:gd name="connsiteX13" fmla="*/ 2155229 w 2155399"/>
                <a:gd name="connsiteY13" fmla="*/ 1031156 h 1643360"/>
                <a:gd name="connsiteX14" fmla="*/ 1957098 w 2155399"/>
                <a:gd name="connsiteY14" fmla="*/ 1147217 h 1643360"/>
                <a:gd name="connsiteX15" fmla="*/ 334312 w 2155399"/>
                <a:gd name="connsiteY15" fmla="*/ 1143327 h 1643360"/>
                <a:gd name="connsiteX16" fmla="*/ 91481 w 2155399"/>
                <a:gd name="connsiteY16" fmla="*/ 1639027 h 1643360"/>
                <a:gd name="connsiteX17" fmla="*/ 0 w 2155399"/>
                <a:gd name="connsiteY17" fmla="*/ 1643360 h 1643360"/>
                <a:gd name="connsiteX0" fmla="*/ 0 w 2155399"/>
                <a:gd name="connsiteY0" fmla="*/ 1637102 h 1637102"/>
                <a:gd name="connsiteX1" fmla="*/ 350971 w 2155399"/>
                <a:gd name="connsiteY1" fmla="*/ 1042484 h 1637102"/>
                <a:gd name="connsiteX2" fmla="*/ 1955882 w 2155399"/>
                <a:gd name="connsiteY2" fmla="*/ 1042233 h 1637102"/>
                <a:gd name="connsiteX3" fmla="*/ 2063284 w 2155399"/>
                <a:gd name="connsiteY3" fmla="*/ 959894 h 1637102"/>
                <a:gd name="connsiteX4" fmla="*/ 2025183 w 2155399"/>
                <a:gd name="connsiteY4" fmla="*/ 282039 h 1637102"/>
                <a:gd name="connsiteX5" fmla="*/ 1747746 w 2155399"/>
                <a:gd name="connsiteY5" fmla="*/ 120581 h 1637102"/>
                <a:gd name="connsiteX6" fmla="*/ 493111 w 2155399"/>
                <a:gd name="connsiteY6" fmla="*/ 244085 h 1637102"/>
                <a:gd name="connsiteX7" fmla="*/ 498045 w 2155399"/>
                <a:gd name="connsiteY7" fmla="*/ 322716 h 1637102"/>
                <a:gd name="connsiteX8" fmla="*/ 374011 w 2155399"/>
                <a:gd name="connsiteY8" fmla="*/ 200297 h 1637102"/>
                <a:gd name="connsiteX9" fmla="*/ 470894 w 2155399"/>
                <a:gd name="connsiteY9" fmla="*/ 77380 h 1637102"/>
                <a:gd name="connsiteX10" fmla="*/ 481205 w 2155399"/>
                <a:gd name="connsiteY10" fmla="*/ 148781 h 1637102"/>
                <a:gd name="connsiteX11" fmla="*/ 1727935 w 2155399"/>
                <a:gd name="connsiteY11" fmla="*/ 3014 h 1637102"/>
                <a:gd name="connsiteX12" fmla="*/ 2124639 w 2155399"/>
                <a:gd name="connsiteY12" fmla="*/ 275644 h 1637102"/>
                <a:gd name="connsiteX13" fmla="*/ 2155229 w 2155399"/>
                <a:gd name="connsiteY13" fmla="*/ 1024898 h 1637102"/>
                <a:gd name="connsiteX14" fmla="*/ 1957098 w 2155399"/>
                <a:gd name="connsiteY14" fmla="*/ 1140959 h 1637102"/>
                <a:gd name="connsiteX15" fmla="*/ 334312 w 2155399"/>
                <a:gd name="connsiteY15" fmla="*/ 1137069 h 1637102"/>
                <a:gd name="connsiteX16" fmla="*/ 91481 w 2155399"/>
                <a:gd name="connsiteY16" fmla="*/ 1632769 h 1637102"/>
                <a:gd name="connsiteX17" fmla="*/ 0 w 2155399"/>
                <a:gd name="connsiteY17" fmla="*/ 1637102 h 1637102"/>
                <a:gd name="connsiteX0" fmla="*/ 0 w 2155399"/>
                <a:gd name="connsiteY0" fmla="*/ 1637574 h 1637574"/>
                <a:gd name="connsiteX1" fmla="*/ 350971 w 2155399"/>
                <a:gd name="connsiteY1" fmla="*/ 1042956 h 1637574"/>
                <a:gd name="connsiteX2" fmla="*/ 1955882 w 2155399"/>
                <a:gd name="connsiteY2" fmla="*/ 1042705 h 1637574"/>
                <a:gd name="connsiteX3" fmla="*/ 2063284 w 2155399"/>
                <a:gd name="connsiteY3" fmla="*/ 960366 h 1637574"/>
                <a:gd name="connsiteX4" fmla="*/ 202518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34312 w 2155399"/>
                <a:gd name="connsiteY15" fmla="*/ 1137541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42705 h 1637574"/>
                <a:gd name="connsiteX3" fmla="*/ 2063284 w 2155399"/>
                <a:gd name="connsiteY3" fmla="*/ 960366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34312 w 2155399"/>
                <a:gd name="connsiteY15" fmla="*/ 1137541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42705 h 1637574"/>
                <a:gd name="connsiteX3" fmla="*/ 2044234 w 2155399"/>
                <a:gd name="connsiteY3" fmla="*/ 960366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34312 w 2155399"/>
                <a:gd name="connsiteY15" fmla="*/ 1137541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42705 h 1637574"/>
                <a:gd name="connsiteX3" fmla="*/ 2041059 w 2155399"/>
                <a:gd name="connsiteY3" fmla="*/ 957191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34312 w 2155399"/>
                <a:gd name="connsiteY15" fmla="*/ 1137541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36355 h 1637574"/>
                <a:gd name="connsiteX3" fmla="*/ 2041059 w 2155399"/>
                <a:gd name="connsiteY3" fmla="*/ 957191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34312 w 2155399"/>
                <a:gd name="connsiteY15" fmla="*/ 1137541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36355 h 1637574"/>
                <a:gd name="connsiteX3" fmla="*/ 2041059 w 2155399"/>
                <a:gd name="connsiteY3" fmla="*/ 957191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34312 w 2155399"/>
                <a:gd name="connsiteY15" fmla="*/ 1137541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36355 h 1637574"/>
                <a:gd name="connsiteX3" fmla="*/ 2041059 w 2155399"/>
                <a:gd name="connsiteY3" fmla="*/ 957191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50187 w 2155399"/>
                <a:gd name="connsiteY15" fmla="*/ 1147066 h 1637574"/>
                <a:gd name="connsiteX16" fmla="*/ 91481 w 2155399"/>
                <a:gd name="connsiteY16" fmla="*/ 1633241 h 1637574"/>
                <a:gd name="connsiteX17" fmla="*/ 0 w 2155399"/>
                <a:gd name="connsiteY17" fmla="*/ 1637574 h 1637574"/>
                <a:gd name="connsiteX0" fmla="*/ 0 w 2155399"/>
                <a:gd name="connsiteY0" fmla="*/ 1637574 h 1637574"/>
                <a:gd name="connsiteX1" fmla="*/ 350971 w 2155399"/>
                <a:gd name="connsiteY1" fmla="*/ 1042956 h 1637574"/>
                <a:gd name="connsiteX2" fmla="*/ 1955882 w 2155399"/>
                <a:gd name="connsiteY2" fmla="*/ 1036355 h 1637574"/>
                <a:gd name="connsiteX3" fmla="*/ 2041059 w 2155399"/>
                <a:gd name="connsiteY3" fmla="*/ 957191 h 1637574"/>
                <a:gd name="connsiteX4" fmla="*/ 2018833 w 2155399"/>
                <a:gd name="connsiteY4" fmla="*/ 282511 h 1637574"/>
                <a:gd name="connsiteX5" fmla="*/ 1747746 w 2155399"/>
                <a:gd name="connsiteY5" fmla="*/ 121053 h 1637574"/>
                <a:gd name="connsiteX6" fmla="*/ 493111 w 2155399"/>
                <a:gd name="connsiteY6" fmla="*/ 244557 h 1637574"/>
                <a:gd name="connsiteX7" fmla="*/ 498045 w 2155399"/>
                <a:gd name="connsiteY7" fmla="*/ 323188 h 1637574"/>
                <a:gd name="connsiteX8" fmla="*/ 374011 w 2155399"/>
                <a:gd name="connsiteY8" fmla="*/ 200769 h 1637574"/>
                <a:gd name="connsiteX9" fmla="*/ 470894 w 2155399"/>
                <a:gd name="connsiteY9" fmla="*/ 77852 h 1637574"/>
                <a:gd name="connsiteX10" fmla="*/ 481205 w 2155399"/>
                <a:gd name="connsiteY10" fmla="*/ 149253 h 1637574"/>
                <a:gd name="connsiteX11" fmla="*/ 1727935 w 2155399"/>
                <a:gd name="connsiteY11" fmla="*/ 3486 h 1637574"/>
                <a:gd name="connsiteX12" fmla="*/ 2124639 w 2155399"/>
                <a:gd name="connsiteY12" fmla="*/ 276116 h 1637574"/>
                <a:gd name="connsiteX13" fmla="*/ 2155229 w 2155399"/>
                <a:gd name="connsiteY13" fmla="*/ 1025370 h 1637574"/>
                <a:gd name="connsiteX14" fmla="*/ 1957098 w 2155399"/>
                <a:gd name="connsiteY14" fmla="*/ 1141431 h 1637574"/>
                <a:gd name="connsiteX15" fmla="*/ 356537 w 2155399"/>
                <a:gd name="connsiteY15" fmla="*/ 1147066 h 1637574"/>
                <a:gd name="connsiteX16" fmla="*/ 91481 w 2155399"/>
                <a:gd name="connsiteY16" fmla="*/ 1633241 h 1637574"/>
                <a:gd name="connsiteX17" fmla="*/ 0 w 2155399"/>
                <a:gd name="connsiteY17" fmla="*/ 1637574 h 1637574"/>
                <a:gd name="connsiteX0" fmla="*/ 0 w 2155399"/>
                <a:gd name="connsiteY0" fmla="*/ 1637574 h 1638124"/>
                <a:gd name="connsiteX1" fmla="*/ 350971 w 2155399"/>
                <a:gd name="connsiteY1" fmla="*/ 1042956 h 1638124"/>
                <a:gd name="connsiteX2" fmla="*/ 1955882 w 2155399"/>
                <a:gd name="connsiteY2" fmla="*/ 1036355 h 1638124"/>
                <a:gd name="connsiteX3" fmla="*/ 2041059 w 2155399"/>
                <a:gd name="connsiteY3" fmla="*/ 957191 h 1638124"/>
                <a:gd name="connsiteX4" fmla="*/ 2018833 w 2155399"/>
                <a:gd name="connsiteY4" fmla="*/ 282511 h 1638124"/>
                <a:gd name="connsiteX5" fmla="*/ 1747746 w 2155399"/>
                <a:gd name="connsiteY5" fmla="*/ 121053 h 1638124"/>
                <a:gd name="connsiteX6" fmla="*/ 493111 w 2155399"/>
                <a:gd name="connsiteY6" fmla="*/ 244557 h 1638124"/>
                <a:gd name="connsiteX7" fmla="*/ 498045 w 2155399"/>
                <a:gd name="connsiteY7" fmla="*/ 323188 h 1638124"/>
                <a:gd name="connsiteX8" fmla="*/ 374011 w 2155399"/>
                <a:gd name="connsiteY8" fmla="*/ 200769 h 1638124"/>
                <a:gd name="connsiteX9" fmla="*/ 470894 w 2155399"/>
                <a:gd name="connsiteY9" fmla="*/ 77852 h 1638124"/>
                <a:gd name="connsiteX10" fmla="*/ 481205 w 2155399"/>
                <a:gd name="connsiteY10" fmla="*/ 149253 h 1638124"/>
                <a:gd name="connsiteX11" fmla="*/ 1727935 w 2155399"/>
                <a:gd name="connsiteY11" fmla="*/ 3486 h 1638124"/>
                <a:gd name="connsiteX12" fmla="*/ 2124639 w 2155399"/>
                <a:gd name="connsiteY12" fmla="*/ 276116 h 1638124"/>
                <a:gd name="connsiteX13" fmla="*/ 2155229 w 2155399"/>
                <a:gd name="connsiteY13" fmla="*/ 1025370 h 1638124"/>
                <a:gd name="connsiteX14" fmla="*/ 1957098 w 2155399"/>
                <a:gd name="connsiteY14" fmla="*/ 1141431 h 1638124"/>
                <a:gd name="connsiteX15" fmla="*/ 356537 w 2155399"/>
                <a:gd name="connsiteY15" fmla="*/ 1147066 h 1638124"/>
                <a:gd name="connsiteX16" fmla="*/ 97831 w 2155399"/>
                <a:gd name="connsiteY16" fmla="*/ 1636416 h 1638124"/>
                <a:gd name="connsiteX17" fmla="*/ 0 w 2155399"/>
                <a:gd name="connsiteY17" fmla="*/ 1637574 h 1638124"/>
                <a:gd name="connsiteX0" fmla="*/ 0 w 2155399"/>
                <a:gd name="connsiteY0" fmla="*/ 1637574 h 1681087"/>
                <a:gd name="connsiteX1" fmla="*/ 350971 w 2155399"/>
                <a:gd name="connsiteY1" fmla="*/ 1042956 h 1681087"/>
                <a:gd name="connsiteX2" fmla="*/ 1955882 w 2155399"/>
                <a:gd name="connsiteY2" fmla="*/ 1036355 h 1681087"/>
                <a:gd name="connsiteX3" fmla="*/ 2041059 w 2155399"/>
                <a:gd name="connsiteY3" fmla="*/ 957191 h 1681087"/>
                <a:gd name="connsiteX4" fmla="*/ 2018833 w 2155399"/>
                <a:gd name="connsiteY4" fmla="*/ 282511 h 1681087"/>
                <a:gd name="connsiteX5" fmla="*/ 1747746 w 2155399"/>
                <a:gd name="connsiteY5" fmla="*/ 121053 h 1681087"/>
                <a:gd name="connsiteX6" fmla="*/ 493111 w 2155399"/>
                <a:gd name="connsiteY6" fmla="*/ 244557 h 1681087"/>
                <a:gd name="connsiteX7" fmla="*/ 498045 w 2155399"/>
                <a:gd name="connsiteY7" fmla="*/ 323188 h 1681087"/>
                <a:gd name="connsiteX8" fmla="*/ 374011 w 2155399"/>
                <a:gd name="connsiteY8" fmla="*/ 200769 h 1681087"/>
                <a:gd name="connsiteX9" fmla="*/ 470894 w 2155399"/>
                <a:gd name="connsiteY9" fmla="*/ 77852 h 1681087"/>
                <a:gd name="connsiteX10" fmla="*/ 481205 w 2155399"/>
                <a:gd name="connsiteY10" fmla="*/ 149253 h 1681087"/>
                <a:gd name="connsiteX11" fmla="*/ 1727935 w 2155399"/>
                <a:gd name="connsiteY11" fmla="*/ 3486 h 1681087"/>
                <a:gd name="connsiteX12" fmla="*/ 2124639 w 2155399"/>
                <a:gd name="connsiteY12" fmla="*/ 276116 h 1681087"/>
                <a:gd name="connsiteX13" fmla="*/ 2155229 w 2155399"/>
                <a:gd name="connsiteY13" fmla="*/ 1025370 h 1681087"/>
                <a:gd name="connsiteX14" fmla="*/ 1957098 w 2155399"/>
                <a:gd name="connsiteY14" fmla="*/ 1141431 h 1681087"/>
                <a:gd name="connsiteX15" fmla="*/ 356537 w 2155399"/>
                <a:gd name="connsiteY15" fmla="*/ 1147066 h 1681087"/>
                <a:gd name="connsiteX16" fmla="*/ 126406 w 2155399"/>
                <a:gd name="connsiteY16" fmla="*/ 1680866 h 1681087"/>
                <a:gd name="connsiteX17" fmla="*/ 0 w 2155399"/>
                <a:gd name="connsiteY17" fmla="*/ 1637574 h 1681087"/>
                <a:gd name="connsiteX0" fmla="*/ 0 w 2155399"/>
                <a:gd name="connsiteY0" fmla="*/ 1637574 h 1677927"/>
                <a:gd name="connsiteX1" fmla="*/ 350971 w 2155399"/>
                <a:gd name="connsiteY1" fmla="*/ 1042956 h 1677927"/>
                <a:gd name="connsiteX2" fmla="*/ 1955882 w 2155399"/>
                <a:gd name="connsiteY2" fmla="*/ 1036355 h 1677927"/>
                <a:gd name="connsiteX3" fmla="*/ 2041059 w 2155399"/>
                <a:gd name="connsiteY3" fmla="*/ 957191 h 1677927"/>
                <a:gd name="connsiteX4" fmla="*/ 2018833 w 2155399"/>
                <a:gd name="connsiteY4" fmla="*/ 282511 h 1677927"/>
                <a:gd name="connsiteX5" fmla="*/ 1747746 w 2155399"/>
                <a:gd name="connsiteY5" fmla="*/ 121053 h 1677927"/>
                <a:gd name="connsiteX6" fmla="*/ 493111 w 2155399"/>
                <a:gd name="connsiteY6" fmla="*/ 244557 h 1677927"/>
                <a:gd name="connsiteX7" fmla="*/ 498045 w 2155399"/>
                <a:gd name="connsiteY7" fmla="*/ 323188 h 1677927"/>
                <a:gd name="connsiteX8" fmla="*/ 374011 w 2155399"/>
                <a:gd name="connsiteY8" fmla="*/ 200769 h 1677927"/>
                <a:gd name="connsiteX9" fmla="*/ 470894 w 2155399"/>
                <a:gd name="connsiteY9" fmla="*/ 77852 h 1677927"/>
                <a:gd name="connsiteX10" fmla="*/ 481205 w 2155399"/>
                <a:gd name="connsiteY10" fmla="*/ 149253 h 1677927"/>
                <a:gd name="connsiteX11" fmla="*/ 1727935 w 2155399"/>
                <a:gd name="connsiteY11" fmla="*/ 3486 h 1677927"/>
                <a:gd name="connsiteX12" fmla="*/ 2124639 w 2155399"/>
                <a:gd name="connsiteY12" fmla="*/ 276116 h 1677927"/>
                <a:gd name="connsiteX13" fmla="*/ 2155229 w 2155399"/>
                <a:gd name="connsiteY13" fmla="*/ 1025370 h 1677927"/>
                <a:gd name="connsiteX14" fmla="*/ 1957098 w 2155399"/>
                <a:gd name="connsiteY14" fmla="*/ 1141431 h 1677927"/>
                <a:gd name="connsiteX15" fmla="*/ 356537 w 2155399"/>
                <a:gd name="connsiteY15" fmla="*/ 1147066 h 1677927"/>
                <a:gd name="connsiteX16" fmla="*/ 186731 w 2155399"/>
                <a:gd name="connsiteY16" fmla="*/ 1677691 h 1677927"/>
                <a:gd name="connsiteX17" fmla="*/ 0 w 2155399"/>
                <a:gd name="connsiteY17" fmla="*/ 1637574 h 1677927"/>
                <a:gd name="connsiteX0" fmla="*/ 0 w 2155399"/>
                <a:gd name="connsiteY0" fmla="*/ 1637574 h 1665312"/>
                <a:gd name="connsiteX1" fmla="*/ 350971 w 2155399"/>
                <a:gd name="connsiteY1" fmla="*/ 1042956 h 1665312"/>
                <a:gd name="connsiteX2" fmla="*/ 1955882 w 2155399"/>
                <a:gd name="connsiteY2" fmla="*/ 1036355 h 1665312"/>
                <a:gd name="connsiteX3" fmla="*/ 2041059 w 2155399"/>
                <a:gd name="connsiteY3" fmla="*/ 957191 h 1665312"/>
                <a:gd name="connsiteX4" fmla="*/ 2018833 w 2155399"/>
                <a:gd name="connsiteY4" fmla="*/ 282511 h 1665312"/>
                <a:gd name="connsiteX5" fmla="*/ 1747746 w 2155399"/>
                <a:gd name="connsiteY5" fmla="*/ 121053 h 1665312"/>
                <a:gd name="connsiteX6" fmla="*/ 493111 w 2155399"/>
                <a:gd name="connsiteY6" fmla="*/ 244557 h 1665312"/>
                <a:gd name="connsiteX7" fmla="*/ 498045 w 2155399"/>
                <a:gd name="connsiteY7" fmla="*/ 323188 h 1665312"/>
                <a:gd name="connsiteX8" fmla="*/ 374011 w 2155399"/>
                <a:gd name="connsiteY8" fmla="*/ 200769 h 1665312"/>
                <a:gd name="connsiteX9" fmla="*/ 470894 w 2155399"/>
                <a:gd name="connsiteY9" fmla="*/ 77852 h 1665312"/>
                <a:gd name="connsiteX10" fmla="*/ 481205 w 2155399"/>
                <a:gd name="connsiteY10" fmla="*/ 149253 h 1665312"/>
                <a:gd name="connsiteX11" fmla="*/ 1727935 w 2155399"/>
                <a:gd name="connsiteY11" fmla="*/ 3486 h 1665312"/>
                <a:gd name="connsiteX12" fmla="*/ 2124639 w 2155399"/>
                <a:gd name="connsiteY12" fmla="*/ 276116 h 1665312"/>
                <a:gd name="connsiteX13" fmla="*/ 2155229 w 2155399"/>
                <a:gd name="connsiteY13" fmla="*/ 1025370 h 1665312"/>
                <a:gd name="connsiteX14" fmla="*/ 1957098 w 2155399"/>
                <a:gd name="connsiteY14" fmla="*/ 1141431 h 1665312"/>
                <a:gd name="connsiteX15" fmla="*/ 356537 w 2155399"/>
                <a:gd name="connsiteY15" fmla="*/ 1147066 h 1665312"/>
                <a:gd name="connsiteX16" fmla="*/ 110531 w 2155399"/>
                <a:gd name="connsiteY16" fmla="*/ 1664991 h 1665312"/>
                <a:gd name="connsiteX17" fmla="*/ 0 w 2155399"/>
                <a:gd name="connsiteY17" fmla="*/ 1637574 h 1665312"/>
                <a:gd name="connsiteX0" fmla="*/ 0 w 2155399"/>
                <a:gd name="connsiteY0" fmla="*/ 1637574 h 1662168"/>
                <a:gd name="connsiteX1" fmla="*/ 350971 w 2155399"/>
                <a:gd name="connsiteY1" fmla="*/ 1042956 h 1662168"/>
                <a:gd name="connsiteX2" fmla="*/ 1955882 w 2155399"/>
                <a:gd name="connsiteY2" fmla="*/ 1036355 h 1662168"/>
                <a:gd name="connsiteX3" fmla="*/ 2041059 w 2155399"/>
                <a:gd name="connsiteY3" fmla="*/ 957191 h 1662168"/>
                <a:gd name="connsiteX4" fmla="*/ 2018833 w 2155399"/>
                <a:gd name="connsiteY4" fmla="*/ 282511 h 1662168"/>
                <a:gd name="connsiteX5" fmla="*/ 1747746 w 2155399"/>
                <a:gd name="connsiteY5" fmla="*/ 121053 h 1662168"/>
                <a:gd name="connsiteX6" fmla="*/ 493111 w 2155399"/>
                <a:gd name="connsiteY6" fmla="*/ 244557 h 1662168"/>
                <a:gd name="connsiteX7" fmla="*/ 498045 w 2155399"/>
                <a:gd name="connsiteY7" fmla="*/ 323188 h 1662168"/>
                <a:gd name="connsiteX8" fmla="*/ 374011 w 2155399"/>
                <a:gd name="connsiteY8" fmla="*/ 200769 h 1662168"/>
                <a:gd name="connsiteX9" fmla="*/ 470894 w 2155399"/>
                <a:gd name="connsiteY9" fmla="*/ 77852 h 1662168"/>
                <a:gd name="connsiteX10" fmla="*/ 481205 w 2155399"/>
                <a:gd name="connsiteY10" fmla="*/ 149253 h 1662168"/>
                <a:gd name="connsiteX11" fmla="*/ 1727935 w 2155399"/>
                <a:gd name="connsiteY11" fmla="*/ 3486 h 1662168"/>
                <a:gd name="connsiteX12" fmla="*/ 2124639 w 2155399"/>
                <a:gd name="connsiteY12" fmla="*/ 276116 h 1662168"/>
                <a:gd name="connsiteX13" fmla="*/ 2155229 w 2155399"/>
                <a:gd name="connsiteY13" fmla="*/ 1025370 h 1662168"/>
                <a:gd name="connsiteX14" fmla="*/ 1957098 w 2155399"/>
                <a:gd name="connsiteY14" fmla="*/ 1141431 h 1662168"/>
                <a:gd name="connsiteX15" fmla="*/ 356537 w 2155399"/>
                <a:gd name="connsiteY15" fmla="*/ 1147066 h 1662168"/>
                <a:gd name="connsiteX16" fmla="*/ 110531 w 2155399"/>
                <a:gd name="connsiteY16" fmla="*/ 1661816 h 1662168"/>
                <a:gd name="connsiteX17" fmla="*/ 0 w 2155399"/>
                <a:gd name="connsiteY17" fmla="*/ 1637574 h 1662168"/>
                <a:gd name="connsiteX0" fmla="*/ 0 w 2155399"/>
                <a:gd name="connsiteY0" fmla="*/ 1637574 h 1662168"/>
                <a:gd name="connsiteX1" fmla="*/ 350971 w 2155399"/>
                <a:gd name="connsiteY1" fmla="*/ 1042956 h 1662168"/>
                <a:gd name="connsiteX2" fmla="*/ 1955882 w 2155399"/>
                <a:gd name="connsiteY2" fmla="*/ 1036355 h 1662168"/>
                <a:gd name="connsiteX3" fmla="*/ 2041059 w 2155399"/>
                <a:gd name="connsiteY3" fmla="*/ 957191 h 1662168"/>
                <a:gd name="connsiteX4" fmla="*/ 2018833 w 2155399"/>
                <a:gd name="connsiteY4" fmla="*/ 282511 h 1662168"/>
                <a:gd name="connsiteX5" fmla="*/ 1747746 w 2155399"/>
                <a:gd name="connsiteY5" fmla="*/ 121053 h 1662168"/>
                <a:gd name="connsiteX6" fmla="*/ 493111 w 2155399"/>
                <a:gd name="connsiteY6" fmla="*/ 244557 h 1662168"/>
                <a:gd name="connsiteX7" fmla="*/ 498045 w 2155399"/>
                <a:gd name="connsiteY7" fmla="*/ 323188 h 1662168"/>
                <a:gd name="connsiteX8" fmla="*/ 374011 w 2155399"/>
                <a:gd name="connsiteY8" fmla="*/ 200769 h 1662168"/>
                <a:gd name="connsiteX9" fmla="*/ 470894 w 2155399"/>
                <a:gd name="connsiteY9" fmla="*/ 77852 h 1662168"/>
                <a:gd name="connsiteX10" fmla="*/ 481205 w 2155399"/>
                <a:gd name="connsiteY10" fmla="*/ 149253 h 1662168"/>
                <a:gd name="connsiteX11" fmla="*/ 1727935 w 2155399"/>
                <a:gd name="connsiteY11" fmla="*/ 3486 h 1662168"/>
                <a:gd name="connsiteX12" fmla="*/ 2124639 w 2155399"/>
                <a:gd name="connsiteY12" fmla="*/ 276116 h 1662168"/>
                <a:gd name="connsiteX13" fmla="*/ 2155229 w 2155399"/>
                <a:gd name="connsiteY13" fmla="*/ 1025370 h 1662168"/>
                <a:gd name="connsiteX14" fmla="*/ 1957098 w 2155399"/>
                <a:gd name="connsiteY14" fmla="*/ 1141431 h 1662168"/>
                <a:gd name="connsiteX15" fmla="*/ 372412 w 2155399"/>
                <a:gd name="connsiteY15" fmla="*/ 1143891 h 1662168"/>
                <a:gd name="connsiteX16" fmla="*/ 110531 w 2155399"/>
                <a:gd name="connsiteY16" fmla="*/ 1661816 h 1662168"/>
                <a:gd name="connsiteX17" fmla="*/ 0 w 2155399"/>
                <a:gd name="connsiteY17" fmla="*/ 1637574 h 1662168"/>
                <a:gd name="connsiteX0" fmla="*/ 0 w 2155399"/>
                <a:gd name="connsiteY0" fmla="*/ 1637574 h 1662168"/>
                <a:gd name="connsiteX1" fmla="*/ 350971 w 2155399"/>
                <a:gd name="connsiteY1" fmla="*/ 1042956 h 1662168"/>
                <a:gd name="connsiteX2" fmla="*/ 1955882 w 2155399"/>
                <a:gd name="connsiteY2" fmla="*/ 1036355 h 1662168"/>
                <a:gd name="connsiteX3" fmla="*/ 2041059 w 2155399"/>
                <a:gd name="connsiteY3" fmla="*/ 957191 h 1662168"/>
                <a:gd name="connsiteX4" fmla="*/ 2018833 w 2155399"/>
                <a:gd name="connsiteY4" fmla="*/ 282511 h 1662168"/>
                <a:gd name="connsiteX5" fmla="*/ 1747746 w 2155399"/>
                <a:gd name="connsiteY5" fmla="*/ 121053 h 1662168"/>
                <a:gd name="connsiteX6" fmla="*/ 493111 w 2155399"/>
                <a:gd name="connsiteY6" fmla="*/ 244557 h 1662168"/>
                <a:gd name="connsiteX7" fmla="*/ 498045 w 2155399"/>
                <a:gd name="connsiteY7" fmla="*/ 323188 h 1662168"/>
                <a:gd name="connsiteX8" fmla="*/ 374011 w 2155399"/>
                <a:gd name="connsiteY8" fmla="*/ 200769 h 1662168"/>
                <a:gd name="connsiteX9" fmla="*/ 470894 w 2155399"/>
                <a:gd name="connsiteY9" fmla="*/ 77852 h 1662168"/>
                <a:gd name="connsiteX10" fmla="*/ 481205 w 2155399"/>
                <a:gd name="connsiteY10" fmla="*/ 149253 h 1662168"/>
                <a:gd name="connsiteX11" fmla="*/ 1727935 w 2155399"/>
                <a:gd name="connsiteY11" fmla="*/ 3486 h 1662168"/>
                <a:gd name="connsiteX12" fmla="*/ 2124639 w 2155399"/>
                <a:gd name="connsiteY12" fmla="*/ 276116 h 1662168"/>
                <a:gd name="connsiteX13" fmla="*/ 2155229 w 2155399"/>
                <a:gd name="connsiteY13" fmla="*/ 1025370 h 1662168"/>
                <a:gd name="connsiteX14" fmla="*/ 1957098 w 2155399"/>
                <a:gd name="connsiteY14" fmla="*/ 1141431 h 1662168"/>
                <a:gd name="connsiteX15" fmla="*/ 372412 w 2155399"/>
                <a:gd name="connsiteY15" fmla="*/ 1143891 h 1662168"/>
                <a:gd name="connsiteX16" fmla="*/ 110531 w 2155399"/>
                <a:gd name="connsiteY16" fmla="*/ 1661816 h 1662168"/>
                <a:gd name="connsiteX17" fmla="*/ 0 w 2155399"/>
                <a:gd name="connsiteY17" fmla="*/ 1637574 h 1662168"/>
                <a:gd name="connsiteX0" fmla="*/ 0 w 2155399"/>
                <a:gd name="connsiteY0" fmla="*/ 1637574 h 1662168"/>
                <a:gd name="connsiteX1" fmla="*/ 350971 w 2155399"/>
                <a:gd name="connsiteY1" fmla="*/ 1042956 h 1662168"/>
                <a:gd name="connsiteX2" fmla="*/ 1955882 w 2155399"/>
                <a:gd name="connsiteY2" fmla="*/ 1036355 h 1662168"/>
                <a:gd name="connsiteX3" fmla="*/ 2041059 w 2155399"/>
                <a:gd name="connsiteY3" fmla="*/ 957191 h 1662168"/>
                <a:gd name="connsiteX4" fmla="*/ 2018833 w 2155399"/>
                <a:gd name="connsiteY4" fmla="*/ 282511 h 1662168"/>
                <a:gd name="connsiteX5" fmla="*/ 1747746 w 2155399"/>
                <a:gd name="connsiteY5" fmla="*/ 121053 h 1662168"/>
                <a:gd name="connsiteX6" fmla="*/ 493111 w 2155399"/>
                <a:gd name="connsiteY6" fmla="*/ 244557 h 1662168"/>
                <a:gd name="connsiteX7" fmla="*/ 498045 w 2155399"/>
                <a:gd name="connsiteY7" fmla="*/ 323188 h 1662168"/>
                <a:gd name="connsiteX8" fmla="*/ 374011 w 2155399"/>
                <a:gd name="connsiteY8" fmla="*/ 200769 h 1662168"/>
                <a:gd name="connsiteX9" fmla="*/ 470894 w 2155399"/>
                <a:gd name="connsiteY9" fmla="*/ 77852 h 1662168"/>
                <a:gd name="connsiteX10" fmla="*/ 481205 w 2155399"/>
                <a:gd name="connsiteY10" fmla="*/ 149253 h 1662168"/>
                <a:gd name="connsiteX11" fmla="*/ 1727935 w 2155399"/>
                <a:gd name="connsiteY11" fmla="*/ 3486 h 1662168"/>
                <a:gd name="connsiteX12" fmla="*/ 2124639 w 2155399"/>
                <a:gd name="connsiteY12" fmla="*/ 276116 h 1662168"/>
                <a:gd name="connsiteX13" fmla="*/ 2155229 w 2155399"/>
                <a:gd name="connsiteY13" fmla="*/ 1025370 h 1662168"/>
                <a:gd name="connsiteX14" fmla="*/ 1957098 w 2155399"/>
                <a:gd name="connsiteY14" fmla="*/ 1141431 h 1662168"/>
                <a:gd name="connsiteX15" fmla="*/ 362887 w 2155399"/>
                <a:gd name="connsiteY15" fmla="*/ 1143891 h 1662168"/>
                <a:gd name="connsiteX16" fmla="*/ 110531 w 2155399"/>
                <a:gd name="connsiteY16" fmla="*/ 1661816 h 1662168"/>
                <a:gd name="connsiteX17" fmla="*/ 0 w 2155399"/>
                <a:gd name="connsiteY17" fmla="*/ 1637574 h 1662168"/>
                <a:gd name="connsiteX0" fmla="*/ 0 w 2155399"/>
                <a:gd name="connsiteY0" fmla="*/ 1659799 h 1662964"/>
                <a:gd name="connsiteX1" fmla="*/ 350971 w 2155399"/>
                <a:gd name="connsiteY1" fmla="*/ 1042956 h 1662964"/>
                <a:gd name="connsiteX2" fmla="*/ 1955882 w 2155399"/>
                <a:gd name="connsiteY2" fmla="*/ 1036355 h 1662964"/>
                <a:gd name="connsiteX3" fmla="*/ 2041059 w 2155399"/>
                <a:gd name="connsiteY3" fmla="*/ 957191 h 1662964"/>
                <a:gd name="connsiteX4" fmla="*/ 2018833 w 2155399"/>
                <a:gd name="connsiteY4" fmla="*/ 282511 h 1662964"/>
                <a:gd name="connsiteX5" fmla="*/ 1747746 w 2155399"/>
                <a:gd name="connsiteY5" fmla="*/ 121053 h 1662964"/>
                <a:gd name="connsiteX6" fmla="*/ 493111 w 2155399"/>
                <a:gd name="connsiteY6" fmla="*/ 244557 h 1662964"/>
                <a:gd name="connsiteX7" fmla="*/ 498045 w 2155399"/>
                <a:gd name="connsiteY7" fmla="*/ 323188 h 1662964"/>
                <a:gd name="connsiteX8" fmla="*/ 374011 w 2155399"/>
                <a:gd name="connsiteY8" fmla="*/ 200769 h 1662964"/>
                <a:gd name="connsiteX9" fmla="*/ 470894 w 2155399"/>
                <a:gd name="connsiteY9" fmla="*/ 77852 h 1662964"/>
                <a:gd name="connsiteX10" fmla="*/ 481205 w 2155399"/>
                <a:gd name="connsiteY10" fmla="*/ 149253 h 1662964"/>
                <a:gd name="connsiteX11" fmla="*/ 1727935 w 2155399"/>
                <a:gd name="connsiteY11" fmla="*/ 3486 h 1662964"/>
                <a:gd name="connsiteX12" fmla="*/ 2124639 w 2155399"/>
                <a:gd name="connsiteY12" fmla="*/ 276116 h 1662964"/>
                <a:gd name="connsiteX13" fmla="*/ 2155229 w 2155399"/>
                <a:gd name="connsiteY13" fmla="*/ 1025370 h 1662964"/>
                <a:gd name="connsiteX14" fmla="*/ 1957098 w 2155399"/>
                <a:gd name="connsiteY14" fmla="*/ 1141431 h 1662964"/>
                <a:gd name="connsiteX15" fmla="*/ 362887 w 2155399"/>
                <a:gd name="connsiteY15" fmla="*/ 1143891 h 1662964"/>
                <a:gd name="connsiteX16" fmla="*/ 110531 w 2155399"/>
                <a:gd name="connsiteY16" fmla="*/ 1661816 h 1662964"/>
                <a:gd name="connsiteX17" fmla="*/ 0 w 2155399"/>
                <a:gd name="connsiteY17" fmla="*/ 1659799 h 1662964"/>
                <a:gd name="connsiteX0" fmla="*/ 0 w 2155399"/>
                <a:gd name="connsiteY0" fmla="*/ 1659799 h 1662964"/>
                <a:gd name="connsiteX1" fmla="*/ 350971 w 2155399"/>
                <a:gd name="connsiteY1" fmla="*/ 1042956 h 1662964"/>
                <a:gd name="connsiteX2" fmla="*/ 1955882 w 2155399"/>
                <a:gd name="connsiteY2" fmla="*/ 1036355 h 1662964"/>
                <a:gd name="connsiteX3" fmla="*/ 2041059 w 2155399"/>
                <a:gd name="connsiteY3" fmla="*/ 957191 h 1662964"/>
                <a:gd name="connsiteX4" fmla="*/ 2018833 w 2155399"/>
                <a:gd name="connsiteY4" fmla="*/ 282511 h 1662964"/>
                <a:gd name="connsiteX5" fmla="*/ 1747746 w 2155399"/>
                <a:gd name="connsiteY5" fmla="*/ 121053 h 1662964"/>
                <a:gd name="connsiteX6" fmla="*/ 493111 w 2155399"/>
                <a:gd name="connsiteY6" fmla="*/ 244557 h 1662964"/>
                <a:gd name="connsiteX7" fmla="*/ 498045 w 2155399"/>
                <a:gd name="connsiteY7" fmla="*/ 323188 h 1662964"/>
                <a:gd name="connsiteX8" fmla="*/ 374011 w 2155399"/>
                <a:gd name="connsiteY8" fmla="*/ 200769 h 1662964"/>
                <a:gd name="connsiteX9" fmla="*/ 470894 w 2155399"/>
                <a:gd name="connsiteY9" fmla="*/ 77852 h 1662964"/>
                <a:gd name="connsiteX10" fmla="*/ 481205 w 2155399"/>
                <a:gd name="connsiteY10" fmla="*/ 149253 h 1662964"/>
                <a:gd name="connsiteX11" fmla="*/ 1727935 w 2155399"/>
                <a:gd name="connsiteY11" fmla="*/ 3486 h 1662964"/>
                <a:gd name="connsiteX12" fmla="*/ 2124639 w 2155399"/>
                <a:gd name="connsiteY12" fmla="*/ 276116 h 1662964"/>
                <a:gd name="connsiteX13" fmla="*/ 2155229 w 2155399"/>
                <a:gd name="connsiteY13" fmla="*/ 1025370 h 1662964"/>
                <a:gd name="connsiteX14" fmla="*/ 1957098 w 2155399"/>
                <a:gd name="connsiteY14" fmla="*/ 1141431 h 1662964"/>
                <a:gd name="connsiteX15" fmla="*/ 362887 w 2155399"/>
                <a:gd name="connsiteY15" fmla="*/ 1143891 h 1662964"/>
                <a:gd name="connsiteX16" fmla="*/ 110531 w 2155399"/>
                <a:gd name="connsiteY16" fmla="*/ 1661816 h 1662964"/>
                <a:gd name="connsiteX17" fmla="*/ 0 w 2155399"/>
                <a:gd name="connsiteY17" fmla="*/ 1659799 h 1662964"/>
                <a:gd name="connsiteX0" fmla="*/ 0 w 2155399"/>
                <a:gd name="connsiteY0" fmla="*/ 1659799 h 1662964"/>
                <a:gd name="connsiteX1" fmla="*/ 350971 w 2155399"/>
                <a:gd name="connsiteY1" fmla="*/ 1042956 h 1662964"/>
                <a:gd name="connsiteX2" fmla="*/ 1955882 w 2155399"/>
                <a:gd name="connsiteY2" fmla="*/ 1036355 h 1662964"/>
                <a:gd name="connsiteX3" fmla="*/ 2041059 w 2155399"/>
                <a:gd name="connsiteY3" fmla="*/ 957191 h 1662964"/>
                <a:gd name="connsiteX4" fmla="*/ 2018833 w 2155399"/>
                <a:gd name="connsiteY4" fmla="*/ 282511 h 1662964"/>
                <a:gd name="connsiteX5" fmla="*/ 1747746 w 2155399"/>
                <a:gd name="connsiteY5" fmla="*/ 121053 h 1662964"/>
                <a:gd name="connsiteX6" fmla="*/ 493111 w 2155399"/>
                <a:gd name="connsiteY6" fmla="*/ 244557 h 1662964"/>
                <a:gd name="connsiteX7" fmla="*/ 498045 w 2155399"/>
                <a:gd name="connsiteY7" fmla="*/ 323188 h 1662964"/>
                <a:gd name="connsiteX8" fmla="*/ 374011 w 2155399"/>
                <a:gd name="connsiteY8" fmla="*/ 200769 h 1662964"/>
                <a:gd name="connsiteX9" fmla="*/ 470894 w 2155399"/>
                <a:gd name="connsiteY9" fmla="*/ 77852 h 1662964"/>
                <a:gd name="connsiteX10" fmla="*/ 481205 w 2155399"/>
                <a:gd name="connsiteY10" fmla="*/ 149253 h 1662964"/>
                <a:gd name="connsiteX11" fmla="*/ 1727935 w 2155399"/>
                <a:gd name="connsiteY11" fmla="*/ 3486 h 1662964"/>
                <a:gd name="connsiteX12" fmla="*/ 2124639 w 2155399"/>
                <a:gd name="connsiteY12" fmla="*/ 276116 h 1662964"/>
                <a:gd name="connsiteX13" fmla="*/ 2155229 w 2155399"/>
                <a:gd name="connsiteY13" fmla="*/ 1025370 h 1662964"/>
                <a:gd name="connsiteX14" fmla="*/ 1957098 w 2155399"/>
                <a:gd name="connsiteY14" fmla="*/ 1141431 h 1662964"/>
                <a:gd name="connsiteX15" fmla="*/ 362887 w 2155399"/>
                <a:gd name="connsiteY15" fmla="*/ 1143891 h 1662964"/>
                <a:gd name="connsiteX16" fmla="*/ 110531 w 2155399"/>
                <a:gd name="connsiteY16" fmla="*/ 1661816 h 1662964"/>
                <a:gd name="connsiteX17" fmla="*/ 0 w 2155399"/>
                <a:gd name="connsiteY17" fmla="*/ 1659799 h 1662964"/>
                <a:gd name="connsiteX0" fmla="*/ 0 w 2155399"/>
                <a:gd name="connsiteY0" fmla="*/ 1659799 h 1662964"/>
                <a:gd name="connsiteX1" fmla="*/ 350971 w 2155399"/>
                <a:gd name="connsiteY1" fmla="*/ 1042956 h 1662964"/>
                <a:gd name="connsiteX2" fmla="*/ 1955882 w 2155399"/>
                <a:gd name="connsiteY2" fmla="*/ 1036355 h 1662964"/>
                <a:gd name="connsiteX3" fmla="*/ 2041060 w 2155399"/>
                <a:gd name="connsiteY3" fmla="*/ 832401 h 1662964"/>
                <a:gd name="connsiteX4" fmla="*/ 2018833 w 2155399"/>
                <a:gd name="connsiteY4" fmla="*/ 282511 h 1662964"/>
                <a:gd name="connsiteX5" fmla="*/ 1747746 w 2155399"/>
                <a:gd name="connsiteY5" fmla="*/ 121053 h 1662964"/>
                <a:gd name="connsiteX6" fmla="*/ 493111 w 2155399"/>
                <a:gd name="connsiteY6" fmla="*/ 244557 h 1662964"/>
                <a:gd name="connsiteX7" fmla="*/ 498045 w 2155399"/>
                <a:gd name="connsiteY7" fmla="*/ 323188 h 1662964"/>
                <a:gd name="connsiteX8" fmla="*/ 374011 w 2155399"/>
                <a:gd name="connsiteY8" fmla="*/ 200769 h 1662964"/>
                <a:gd name="connsiteX9" fmla="*/ 470894 w 2155399"/>
                <a:gd name="connsiteY9" fmla="*/ 77852 h 1662964"/>
                <a:gd name="connsiteX10" fmla="*/ 481205 w 2155399"/>
                <a:gd name="connsiteY10" fmla="*/ 149253 h 1662964"/>
                <a:gd name="connsiteX11" fmla="*/ 1727935 w 2155399"/>
                <a:gd name="connsiteY11" fmla="*/ 3486 h 1662964"/>
                <a:gd name="connsiteX12" fmla="*/ 2124639 w 2155399"/>
                <a:gd name="connsiteY12" fmla="*/ 276116 h 1662964"/>
                <a:gd name="connsiteX13" fmla="*/ 2155229 w 2155399"/>
                <a:gd name="connsiteY13" fmla="*/ 1025370 h 1662964"/>
                <a:gd name="connsiteX14" fmla="*/ 1957098 w 2155399"/>
                <a:gd name="connsiteY14" fmla="*/ 1141431 h 1662964"/>
                <a:gd name="connsiteX15" fmla="*/ 362887 w 2155399"/>
                <a:gd name="connsiteY15" fmla="*/ 1143891 h 1662964"/>
                <a:gd name="connsiteX16" fmla="*/ 110531 w 2155399"/>
                <a:gd name="connsiteY16" fmla="*/ 1661816 h 1662964"/>
                <a:gd name="connsiteX17" fmla="*/ 0 w 2155399"/>
                <a:gd name="connsiteY17" fmla="*/ 1659799 h 1662964"/>
                <a:gd name="connsiteX0" fmla="*/ 0 w 2159378"/>
                <a:gd name="connsiteY0" fmla="*/ 1659799 h 1662964"/>
                <a:gd name="connsiteX1" fmla="*/ 350971 w 2159378"/>
                <a:gd name="connsiteY1" fmla="*/ 1042956 h 1662964"/>
                <a:gd name="connsiteX2" fmla="*/ 1955882 w 2159378"/>
                <a:gd name="connsiteY2" fmla="*/ 1036355 h 1662964"/>
                <a:gd name="connsiteX3" fmla="*/ 2041060 w 2159378"/>
                <a:gd name="connsiteY3" fmla="*/ 832401 h 1662964"/>
                <a:gd name="connsiteX4" fmla="*/ 2018833 w 2159378"/>
                <a:gd name="connsiteY4" fmla="*/ 282511 h 1662964"/>
                <a:gd name="connsiteX5" fmla="*/ 1747746 w 2159378"/>
                <a:gd name="connsiteY5" fmla="*/ 121053 h 1662964"/>
                <a:gd name="connsiteX6" fmla="*/ 493111 w 2159378"/>
                <a:gd name="connsiteY6" fmla="*/ 244557 h 1662964"/>
                <a:gd name="connsiteX7" fmla="*/ 498045 w 2159378"/>
                <a:gd name="connsiteY7" fmla="*/ 323188 h 1662964"/>
                <a:gd name="connsiteX8" fmla="*/ 374011 w 2159378"/>
                <a:gd name="connsiteY8" fmla="*/ 200769 h 1662964"/>
                <a:gd name="connsiteX9" fmla="*/ 470894 w 2159378"/>
                <a:gd name="connsiteY9" fmla="*/ 77852 h 1662964"/>
                <a:gd name="connsiteX10" fmla="*/ 481205 w 2159378"/>
                <a:gd name="connsiteY10" fmla="*/ 149253 h 1662964"/>
                <a:gd name="connsiteX11" fmla="*/ 1727935 w 2159378"/>
                <a:gd name="connsiteY11" fmla="*/ 3486 h 1662964"/>
                <a:gd name="connsiteX12" fmla="*/ 2124639 w 2159378"/>
                <a:gd name="connsiteY12" fmla="*/ 276116 h 1662964"/>
                <a:gd name="connsiteX13" fmla="*/ 2159258 w 2159378"/>
                <a:gd name="connsiteY13" fmla="*/ 769390 h 1662964"/>
                <a:gd name="connsiteX14" fmla="*/ 1957098 w 2159378"/>
                <a:gd name="connsiteY14" fmla="*/ 1141431 h 1662964"/>
                <a:gd name="connsiteX15" fmla="*/ 362887 w 2159378"/>
                <a:gd name="connsiteY15" fmla="*/ 1143891 h 1662964"/>
                <a:gd name="connsiteX16" fmla="*/ 110531 w 2159378"/>
                <a:gd name="connsiteY16" fmla="*/ 1661816 h 1662964"/>
                <a:gd name="connsiteX17" fmla="*/ 0 w 2159378"/>
                <a:gd name="connsiteY17" fmla="*/ 1659799 h 1662964"/>
                <a:gd name="connsiteX0" fmla="*/ 0 w 2159378"/>
                <a:gd name="connsiteY0" fmla="*/ 1659799 h 1662964"/>
                <a:gd name="connsiteX1" fmla="*/ 350971 w 2159378"/>
                <a:gd name="connsiteY1" fmla="*/ 1042956 h 1662964"/>
                <a:gd name="connsiteX2" fmla="*/ 1863203 w 2159378"/>
                <a:gd name="connsiteY2" fmla="*/ 962761 h 1662964"/>
                <a:gd name="connsiteX3" fmla="*/ 2041060 w 2159378"/>
                <a:gd name="connsiteY3" fmla="*/ 832401 h 1662964"/>
                <a:gd name="connsiteX4" fmla="*/ 2018833 w 2159378"/>
                <a:gd name="connsiteY4" fmla="*/ 282511 h 1662964"/>
                <a:gd name="connsiteX5" fmla="*/ 1747746 w 2159378"/>
                <a:gd name="connsiteY5" fmla="*/ 121053 h 1662964"/>
                <a:gd name="connsiteX6" fmla="*/ 493111 w 2159378"/>
                <a:gd name="connsiteY6" fmla="*/ 244557 h 1662964"/>
                <a:gd name="connsiteX7" fmla="*/ 498045 w 2159378"/>
                <a:gd name="connsiteY7" fmla="*/ 323188 h 1662964"/>
                <a:gd name="connsiteX8" fmla="*/ 374011 w 2159378"/>
                <a:gd name="connsiteY8" fmla="*/ 200769 h 1662964"/>
                <a:gd name="connsiteX9" fmla="*/ 470894 w 2159378"/>
                <a:gd name="connsiteY9" fmla="*/ 77852 h 1662964"/>
                <a:gd name="connsiteX10" fmla="*/ 481205 w 2159378"/>
                <a:gd name="connsiteY10" fmla="*/ 149253 h 1662964"/>
                <a:gd name="connsiteX11" fmla="*/ 1727935 w 2159378"/>
                <a:gd name="connsiteY11" fmla="*/ 3486 h 1662964"/>
                <a:gd name="connsiteX12" fmla="*/ 2124639 w 2159378"/>
                <a:gd name="connsiteY12" fmla="*/ 276116 h 1662964"/>
                <a:gd name="connsiteX13" fmla="*/ 2159258 w 2159378"/>
                <a:gd name="connsiteY13" fmla="*/ 769390 h 1662964"/>
                <a:gd name="connsiteX14" fmla="*/ 1957098 w 2159378"/>
                <a:gd name="connsiteY14" fmla="*/ 1141431 h 1662964"/>
                <a:gd name="connsiteX15" fmla="*/ 362887 w 2159378"/>
                <a:gd name="connsiteY15" fmla="*/ 1143891 h 1662964"/>
                <a:gd name="connsiteX16" fmla="*/ 110531 w 2159378"/>
                <a:gd name="connsiteY16" fmla="*/ 1661816 h 1662964"/>
                <a:gd name="connsiteX17" fmla="*/ 0 w 2159378"/>
                <a:gd name="connsiteY17" fmla="*/ 1659799 h 1662964"/>
                <a:gd name="connsiteX0" fmla="*/ 0 w 2159378"/>
                <a:gd name="connsiteY0" fmla="*/ 1659799 h 1662964"/>
                <a:gd name="connsiteX1" fmla="*/ 350971 w 2159378"/>
                <a:gd name="connsiteY1" fmla="*/ 1042956 h 1662964"/>
                <a:gd name="connsiteX2" fmla="*/ 1863203 w 2159378"/>
                <a:gd name="connsiteY2" fmla="*/ 962761 h 1662964"/>
                <a:gd name="connsiteX3" fmla="*/ 2041060 w 2159378"/>
                <a:gd name="connsiteY3" fmla="*/ 832401 h 1662964"/>
                <a:gd name="connsiteX4" fmla="*/ 2018833 w 2159378"/>
                <a:gd name="connsiteY4" fmla="*/ 282511 h 1662964"/>
                <a:gd name="connsiteX5" fmla="*/ 1747746 w 2159378"/>
                <a:gd name="connsiteY5" fmla="*/ 121053 h 1662964"/>
                <a:gd name="connsiteX6" fmla="*/ 493111 w 2159378"/>
                <a:gd name="connsiteY6" fmla="*/ 244557 h 1662964"/>
                <a:gd name="connsiteX7" fmla="*/ 498045 w 2159378"/>
                <a:gd name="connsiteY7" fmla="*/ 323188 h 1662964"/>
                <a:gd name="connsiteX8" fmla="*/ 374011 w 2159378"/>
                <a:gd name="connsiteY8" fmla="*/ 200769 h 1662964"/>
                <a:gd name="connsiteX9" fmla="*/ 470894 w 2159378"/>
                <a:gd name="connsiteY9" fmla="*/ 77852 h 1662964"/>
                <a:gd name="connsiteX10" fmla="*/ 481205 w 2159378"/>
                <a:gd name="connsiteY10" fmla="*/ 149253 h 1662964"/>
                <a:gd name="connsiteX11" fmla="*/ 1727935 w 2159378"/>
                <a:gd name="connsiteY11" fmla="*/ 3486 h 1662964"/>
                <a:gd name="connsiteX12" fmla="*/ 2124639 w 2159378"/>
                <a:gd name="connsiteY12" fmla="*/ 276116 h 1662964"/>
                <a:gd name="connsiteX13" fmla="*/ 2159258 w 2159378"/>
                <a:gd name="connsiteY13" fmla="*/ 769390 h 1662964"/>
                <a:gd name="connsiteX14" fmla="*/ 1973217 w 2159378"/>
                <a:gd name="connsiteY14" fmla="*/ 1055037 h 1662964"/>
                <a:gd name="connsiteX15" fmla="*/ 362887 w 2159378"/>
                <a:gd name="connsiteY15" fmla="*/ 1143891 h 1662964"/>
                <a:gd name="connsiteX16" fmla="*/ 110531 w 2159378"/>
                <a:gd name="connsiteY16" fmla="*/ 1661816 h 1662964"/>
                <a:gd name="connsiteX17" fmla="*/ 0 w 2159378"/>
                <a:gd name="connsiteY17" fmla="*/ 1659799 h 1662964"/>
                <a:gd name="connsiteX0" fmla="*/ 0 w 2163380"/>
                <a:gd name="connsiteY0" fmla="*/ 1659799 h 1662964"/>
                <a:gd name="connsiteX1" fmla="*/ 350971 w 2163380"/>
                <a:gd name="connsiteY1" fmla="*/ 1042956 h 1662964"/>
                <a:gd name="connsiteX2" fmla="*/ 1863203 w 2163380"/>
                <a:gd name="connsiteY2" fmla="*/ 962761 h 1662964"/>
                <a:gd name="connsiteX3" fmla="*/ 2041060 w 2163380"/>
                <a:gd name="connsiteY3" fmla="*/ 832401 h 1662964"/>
                <a:gd name="connsiteX4" fmla="*/ 2018833 w 2163380"/>
                <a:gd name="connsiteY4" fmla="*/ 282511 h 1662964"/>
                <a:gd name="connsiteX5" fmla="*/ 1747746 w 2163380"/>
                <a:gd name="connsiteY5" fmla="*/ 121053 h 1662964"/>
                <a:gd name="connsiteX6" fmla="*/ 493111 w 2163380"/>
                <a:gd name="connsiteY6" fmla="*/ 244557 h 1662964"/>
                <a:gd name="connsiteX7" fmla="*/ 498045 w 2163380"/>
                <a:gd name="connsiteY7" fmla="*/ 323188 h 1662964"/>
                <a:gd name="connsiteX8" fmla="*/ 374011 w 2163380"/>
                <a:gd name="connsiteY8" fmla="*/ 200769 h 1662964"/>
                <a:gd name="connsiteX9" fmla="*/ 470894 w 2163380"/>
                <a:gd name="connsiteY9" fmla="*/ 77852 h 1662964"/>
                <a:gd name="connsiteX10" fmla="*/ 481205 w 2163380"/>
                <a:gd name="connsiteY10" fmla="*/ 149253 h 1662964"/>
                <a:gd name="connsiteX11" fmla="*/ 1727935 w 2163380"/>
                <a:gd name="connsiteY11" fmla="*/ 3486 h 1662964"/>
                <a:gd name="connsiteX12" fmla="*/ 2124639 w 2163380"/>
                <a:gd name="connsiteY12" fmla="*/ 276116 h 1662964"/>
                <a:gd name="connsiteX13" fmla="*/ 2163288 w 2163380"/>
                <a:gd name="connsiteY13" fmla="*/ 826986 h 1662964"/>
                <a:gd name="connsiteX14" fmla="*/ 1973217 w 2163380"/>
                <a:gd name="connsiteY14" fmla="*/ 1055037 h 1662964"/>
                <a:gd name="connsiteX15" fmla="*/ 362887 w 2163380"/>
                <a:gd name="connsiteY15" fmla="*/ 1143891 h 1662964"/>
                <a:gd name="connsiteX16" fmla="*/ 110531 w 2163380"/>
                <a:gd name="connsiteY16" fmla="*/ 1661816 h 1662964"/>
                <a:gd name="connsiteX17" fmla="*/ 0 w 2163380"/>
                <a:gd name="connsiteY17" fmla="*/ 1659799 h 1662964"/>
                <a:gd name="connsiteX0" fmla="*/ 0 w 2163381"/>
                <a:gd name="connsiteY0" fmla="*/ 1659799 h 1662964"/>
                <a:gd name="connsiteX1" fmla="*/ 350971 w 2163381"/>
                <a:gd name="connsiteY1" fmla="*/ 1042956 h 1662964"/>
                <a:gd name="connsiteX2" fmla="*/ 1863203 w 2163381"/>
                <a:gd name="connsiteY2" fmla="*/ 962761 h 1662964"/>
                <a:gd name="connsiteX3" fmla="*/ 2041060 w 2163381"/>
                <a:gd name="connsiteY3" fmla="*/ 832401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973217 w 2163381"/>
                <a:gd name="connsiteY14" fmla="*/ 1055037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387236 w 2163381"/>
                <a:gd name="connsiteY1" fmla="*/ 953363 h 1662964"/>
                <a:gd name="connsiteX2" fmla="*/ 1863203 w 2163381"/>
                <a:gd name="connsiteY2" fmla="*/ 962761 h 1662964"/>
                <a:gd name="connsiteX3" fmla="*/ 2041060 w 2163381"/>
                <a:gd name="connsiteY3" fmla="*/ 832401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973217 w 2163381"/>
                <a:gd name="connsiteY14" fmla="*/ 1055037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387236 w 2163381"/>
                <a:gd name="connsiteY1" fmla="*/ 953363 h 1662964"/>
                <a:gd name="connsiteX2" fmla="*/ 1834996 w 2163381"/>
                <a:gd name="connsiteY2" fmla="*/ 911565 h 1662964"/>
                <a:gd name="connsiteX3" fmla="*/ 2041060 w 2163381"/>
                <a:gd name="connsiteY3" fmla="*/ 832401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973217 w 2163381"/>
                <a:gd name="connsiteY14" fmla="*/ 1055037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34996 w 2163381"/>
                <a:gd name="connsiteY2" fmla="*/ 911565 h 1662964"/>
                <a:gd name="connsiteX3" fmla="*/ 2041060 w 2163381"/>
                <a:gd name="connsiteY3" fmla="*/ 832401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973217 w 2163381"/>
                <a:gd name="connsiteY14" fmla="*/ 1055037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22908 w 2163381"/>
                <a:gd name="connsiteY2" fmla="*/ 988359 h 1662964"/>
                <a:gd name="connsiteX3" fmla="*/ 2041060 w 2163381"/>
                <a:gd name="connsiteY3" fmla="*/ 832401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973217 w 2163381"/>
                <a:gd name="connsiteY14" fmla="*/ 1055037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22908 w 2163381"/>
                <a:gd name="connsiteY2" fmla="*/ 988359 h 1662964"/>
                <a:gd name="connsiteX3" fmla="*/ 2049119 w 2163381"/>
                <a:gd name="connsiteY3" fmla="*/ 867598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973217 w 2163381"/>
                <a:gd name="connsiteY14" fmla="*/ 1055037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22908 w 2163381"/>
                <a:gd name="connsiteY2" fmla="*/ 988359 h 1662964"/>
                <a:gd name="connsiteX3" fmla="*/ 2049119 w 2163381"/>
                <a:gd name="connsiteY3" fmla="*/ 867598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2017542 w 2163381"/>
                <a:gd name="connsiteY14" fmla="*/ 1093434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22908 w 2163381"/>
                <a:gd name="connsiteY2" fmla="*/ 988359 h 1662964"/>
                <a:gd name="connsiteX3" fmla="*/ 2049119 w 2163381"/>
                <a:gd name="connsiteY3" fmla="*/ 867598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892626 w 2163381"/>
                <a:gd name="connsiteY14" fmla="*/ 1077436 h 1662964"/>
                <a:gd name="connsiteX15" fmla="*/ 362887 w 2163381"/>
                <a:gd name="connsiteY15" fmla="*/ 1143891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22908 w 2163381"/>
                <a:gd name="connsiteY2" fmla="*/ 988359 h 1662964"/>
                <a:gd name="connsiteX3" fmla="*/ 2049119 w 2163381"/>
                <a:gd name="connsiteY3" fmla="*/ 867598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892626 w 2163381"/>
                <a:gd name="connsiteY14" fmla="*/ 1077436 h 1662964"/>
                <a:gd name="connsiteX15" fmla="*/ 447506 w 2163381"/>
                <a:gd name="connsiteY15" fmla="*/ 1127892 h 1662964"/>
                <a:gd name="connsiteX16" fmla="*/ 110531 w 2163381"/>
                <a:gd name="connsiteY16" fmla="*/ 1661816 h 1662964"/>
                <a:gd name="connsiteX17" fmla="*/ 0 w 2163381"/>
                <a:gd name="connsiteY17" fmla="*/ 1659799 h 1662964"/>
                <a:gd name="connsiteX0" fmla="*/ 0 w 2163381"/>
                <a:gd name="connsiteY0" fmla="*/ 1659799 h 1662964"/>
                <a:gd name="connsiteX1" fmla="*/ 415443 w 2163381"/>
                <a:gd name="connsiteY1" fmla="*/ 1004559 h 1662964"/>
                <a:gd name="connsiteX2" fmla="*/ 1822908 w 2163381"/>
                <a:gd name="connsiteY2" fmla="*/ 988359 h 1662964"/>
                <a:gd name="connsiteX3" fmla="*/ 2049119 w 2163381"/>
                <a:gd name="connsiteY3" fmla="*/ 867598 h 1662964"/>
                <a:gd name="connsiteX4" fmla="*/ 2018833 w 2163381"/>
                <a:gd name="connsiteY4" fmla="*/ 282511 h 1662964"/>
                <a:gd name="connsiteX5" fmla="*/ 1747746 w 2163381"/>
                <a:gd name="connsiteY5" fmla="*/ 121053 h 1662964"/>
                <a:gd name="connsiteX6" fmla="*/ 493111 w 2163381"/>
                <a:gd name="connsiteY6" fmla="*/ 244557 h 1662964"/>
                <a:gd name="connsiteX7" fmla="*/ 498045 w 2163381"/>
                <a:gd name="connsiteY7" fmla="*/ 323188 h 1662964"/>
                <a:gd name="connsiteX8" fmla="*/ 374011 w 2163381"/>
                <a:gd name="connsiteY8" fmla="*/ 200769 h 1662964"/>
                <a:gd name="connsiteX9" fmla="*/ 470894 w 2163381"/>
                <a:gd name="connsiteY9" fmla="*/ 77852 h 1662964"/>
                <a:gd name="connsiteX10" fmla="*/ 481205 w 2163381"/>
                <a:gd name="connsiteY10" fmla="*/ 149253 h 1662964"/>
                <a:gd name="connsiteX11" fmla="*/ 1727935 w 2163381"/>
                <a:gd name="connsiteY11" fmla="*/ 3486 h 1662964"/>
                <a:gd name="connsiteX12" fmla="*/ 2124639 w 2163381"/>
                <a:gd name="connsiteY12" fmla="*/ 276116 h 1662964"/>
                <a:gd name="connsiteX13" fmla="*/ 2163289 w 2163381"/>
                <a:gd name="connsiteY13" fmla="*/ 878182 h 1662964"/>
                <a:gd name="connsiteX14" fmla="*/ 1892626 w 2163381"/>
                <a:gd name="connsiteY14" fmla="*/ 1077436 h 1662964"/>
                <a:gd name="connsiteX15" fmla="*/ 447506 w 2163381"/>
                <a:gd name="connsiteY15" fmla="*/ 1127892 h 1662964"/>
                <a:gd name="connsiteX16" fmla="*/ 275741 w 2163381"/>
                <a:gd name="connsiteY16" fmla="*/ 1661816 h 1662964"/>
                <a:gd name="connsiteX17" fmla="*/ 0 w 2163381"/>
                <a:gd name="connsiteY17" fmla="*/ 1659799 h 1662964"/>
                <a:gd name="connsiteX0" fmla="*/ 0 w 1978023"/>
                <a:gd name="connsiteY0" fmla="*/ 1685397 h 1685397"/>
                <a:gd name="connsiteX1" fmla="*/ 230085 w 1978023"/>
                <a:gd name="connsiteY1" fmla="*/ 1004559 h 1685397"/>
                <a:gd name="connsiteX2" fmla="*/ 1637550 w 1978023"/>
                <a:gd name="connsiteY2" fmla="*/ 988359 h 1685397"/>
                <a:gd name="connsiteX3" fmla="*/ 1863761 w 1978023"/>
                <a:gd name="connsiteY3" fmla="*/ 867598 h 1685397"/>
                <a:gd name="connsiteX4" fmla="*/ 1833475 w 1978023"/>
                <a:gd name="connsiteY4" fmla="*/ 282511 h 1685397"/>
                <a:gd name="connsiteX5" fmla="*/ 1562388 w 1978023"/>
                <a:gd name="connsiteY5" fmla="*/ 121053 h 1685397"/>
                <a:gd name="connsiteX6" fmla="*/ 307753 w 1978023"/>
                <a:gd name="connsiteY6" fmla="*/ 244557 h 1685397"/>
                <a:gd name="connsiteX7" fmla="*/ 312687 w 1978023"/>
                <a:gd name="connsiteY7" fmla="*/ 323188 h 1685397"/>
                <a:gd name="connsiteX8" fmla="*/ 188653 w 1978023"/>
                <a:gd name="connsiteY8" fmla="*/ 200769 h 1685397"/>
                <a:gd name="connsiteX9" fmla="*/ 285536 w 1978023"/>
                <a:gd name="connsiteY9" fmla="*/ 77852 h 1685397"/>
                <a:gd name="connsiteX10" fmla="*/ 295847 w 1978023"/>
                <a:gd name="connsiteY10" fmla="*/ 149253 h 1685397"/>
                <a:gd name="connsiteX11" fmla="*/ 1542577 w 1978023"/>
                <a:gd name="connsiteY11" fmla="*/ 3486 h 1685397"/>
                <a:gd name="connsiteX12" fmla="*/ 1939281 w 1978023"/>
                <a:gd name="connsiteY12" fmla="*/ 276116 h 1685397"/>
                <a:gd name="connsiteX13" fmla="*/ 1977931 w 1978023"/>
                <a:gd name="connsiteY13" fmla="*/ 878182 h 1685397"/>
                <a:gd name="connsiteX14" fmla="*/ 1707268 w 1978023"/>
                <a:gd name="connsiteY14" fmla="*/ 1077436 h 1685397"/>
                <a:gd name="connsiteX15" fmla="*/ 262148 w 1978023"/>
                <a:gd name="connsiteY15" fmla="*/ 1127892 h 1685397"/>
                <a:gd name="connsiteX16" fmla="*/ 90383 w 1978023"/>
                <a:gd name="connsiteY16" fmla="*/ 1661816 h 1685397"/>
                <a:gd name="connsiteX17" fmla="*/ 0 w 1978023"/>
                <a:gd name="connsiteY17" fmla="*/ 1685397 h 1685397"/>
                <a:gd name="connsiteX0" fmla="*/ 0 w 1978023"/>
                <a:gd name="connsiteY0" fmla="*/ 1685397 h 1685397"/>
                <a:gd name="connsiteX1" fmla="*/ 230085 w 1978023"/>
                <a:gd name="connsiteY1" fmla="*/ 1004559 h 1685397"/>
                <a:gd name="connsiteX2" fmla="*/ 1637550 w 1978023"/>
                <a:gd name="connsiteY2" fmla="*/ 988359 h 1685397"/>
                <a:gd name="connsiteX3" fmla="*/ 1863761 w 1978023"/>
                <a:gd name="connsiteY3" fmla="*/ 867598 h 1685397"/>
                <a:gd name="connsiteX4" fmla="*/ 1833475 w 1978023"/>
                <a:gd name="connsiteY4" fmla="*/ 282511 h 1685397"/>
                <a:gd name="connsiteX5" fmla="*/ 1562388 w 1978023"/>
                <a:gd name="connsiteY5" fmla="*/ 121053 h 1685397"/>
                <a:gd name="connsiteX6" fmla="*/ 307753 w 1978023"/>
                <a:gd name="connsiteY6" fmla="*/ 244557 h 1685397"/>
                <a:gd name="connsiteX7" fmla="*/ 312687 w 1978023"/>
                <a:gd name="connsiteY7" fmla="*/ 323188 h 1685397"/>
                <a:gd name="connsiteX8" fmla="*/ 188653 w 1978023"/>
                <a:gd name="connsiteY8" fmla="*/ 200769 h 1685397"/>
                <a:gd name="connsiteX9" fmla="*/ 285536 w 1978023"/>
                <a:gd name="connsiteY9" fmla="*/ 77852 h 1685397"/>
                <a:gd name="connsiteX10" fmla="*/ 295847 w 1978023"/>
                <a:gd name="connsiteY10" fmla="*/ 149253 h 1685397"/>
                <a:gd name="connsiteX11" fmla="*/ 1542577 w 1978023"/>
                <a:gd name="connsiteY11" fmla="*/ 3486 h 1685397"/>
                <a:gd name="connsiteX12" fmla="*/ 1939281 w 1978023"/>
                <a:gd name="connsiteY12" fmla="*/ 276116 h 1685397"/>
                <a:gd name="connsiteX13" fmla="*/ 1977931 w 1978023"/>
                <a:gd name="connsiteY13" fmla="*/ 878182 h 1685397"/>
                <a:gd name="connsiteX14" fmla="*/ 1707268 w 1978023"/>
                <a:gd name="connsiteY14" fmla="*/ 1077436 h 1685397"/>
                <a:gd name="connsiteX15" fmla="*/ 262148 w 1978023"/>
                <a:gd name="connsiteY15" fmla="*/ 1127892 h 1685397"/>
                <a:gd name="connsiteX16" fmla="*/ 150826 w 1978023"/>
                <a:gd name="connsiteY16" fmla="*/ 1665015 h 1685397"/>
                <a:gd name="connsiteX17" fmla="*/ 0 w 1978023"/>
                <a:gd name="connsiteY17" fmla="*/ 1685397 h 1685397"/>
                <a:gd name="connsiteX0" fmla="*/ 0 w 1978023"/>
                <a:gd name="connsiteY0" fmla="*/ 1685397 h 1697594"/>
                <a:gd name="connsiteX1" fmla="*/ 230085 w 1978023"/>
                <a:gd name="connsiteY1" fmla="*/ 1004559 h 1697594"/>
                <a:gd name="connsiteX2" fmla="*/ 1637550 w 1978023"/>
                <a:gd name="connsiteY2" fmla="*/ 988359 h 1697594"/>
                <a:gd name="connsiteX3" fmla="*/ 1863761 w 1978023"/>
                <a:gd name="connsiteY3" fmla="*/ 867598 h 1697594"/>
                <a:gd name="connsiteX4" fmla="*/ 1833475 w 1978023"/>
                <a:gd name="connsiteY4" fmla="*/ 282511 h 1697594"/>
                <a:gd name="connsiteX5" fmla="*/ 1562388 w 1978023"/>
                <a:gd name="connsiteY5" fmla="*/ 121053 h 1697594"/>
                <a:gd name="connsiteX6" fmla="*/ 307753 w 1978023"/>
                <a:gd name="connsiteY6" fmla="*/ 244557 h 1697594"/>
                <a:gd name="connsiteX7" fmla="*/ 312687 w 1978023"/>
                <a:gd name="connsiteY7" fmla="*/ 323188 h 1697594"/>
                <a:gd name="connsiteX8" fmla="*/ 188653 w 1978023"/>
                <a:gd name="connsiteY8" fmla="*/ 200769 h 1697594"/>
                <a:gd name="connsiteX9" fmla="*/ 285536 w 1978023"/>
                <a:gd name="connsiteY9" fmla="*/ 77852 h 1697594"/>
                <a:gd name="connsiteX10" fmla="*/ 295847 w 1978023"/>
                <a:gd name="connsiteY10" fmla="*/ 149253 h 1697594"/>
                <a:gd name="connsiteX11" fmla="*/ 1542577 w 1978023"/>
                <a:gd name="connsiteY11" fmla="*/ 3486 h 1697594"/>
                <a:gd name="connsiteX12" fmla="*/ 1939281 w 1978023"/>
                <a:gd name="connsiteY12" fmla="*/ 276116 h 1697594"/>
                <a:gd name="connsiteX13" fmla="*/ 1977931 w 1978023"/>
                <a:gd name="connsiteY13" fmla="*/ 878182 h 1697594"/>
                <a:gd name="connsiteX14" fmla="*/ 1707268 w 1978023"/>
                <a:gd name="connsiteY14" fmla="*/ 1077436 h 1697594"/>
                <a:gd name="connsiteX15" fmla="*/ 262148 w 1978023"/>
                <a:gd name="connsiteY15" fmla="*/ 1127892 h 1697594"/>
                <a:gd name="connsiteX16" fmla="*/ 150826 w 1978023"/>
                <a:gd name="connsiteY16" fmla="*/ 1697013 h 1697594"/>
                <a:gd name="connsiteX17" fmla="*/ 0 w 1978023"/>
                <a:gd name="connsiteY17" fmla="*/ 1685397 h 1697594"/>
                <a:gd name="connsiteX0" fmla="*/ 0 w 1978023"/>
                <a:gd name="connsiteY0" fmla="*/ 1685397 h 1697594"/>
                <a:gd name="connsiteX1" fmla="*/ 282469 w 1978023"/>
                <a:gd name="connsiteY1" fmla="*/ 969361 h 1697594"/>
                <a:gd name="connsiteX2" fmla="*/ 1637550 w 1978023"/>
                <a:gd name="connsiteY2" fmla="*/ 988359 h 1697594"/>
                <a:gd name="connsiteX3" fmla="*/ 1863761 w 1978023"/>
                <a:gd name="connsiteY3" fmla="*/ 867598 h 1697594"/>
                <a:gd name="connsiteX4" fmla="*/ 1833475 w 1978023"/>
                <a:gd name="connsiteY4" fmla="*/ 282511 h 1697594"/>
                <a:gd name="connsiteX5" fmla="*/ 1562388 w 1978023"/>
                <a:gd name="connsiteY5" fmla="*/ 121053 h 1697594"/>
                <a:gd name="connsiteX6" fmla="*/ 307753 w 1978023"/>
                <a:gd name="connsiteY6" fmla="*/ 244557 h 1697594"/>
                <a:gd name="connsiteX7" fmla="*/ 312687 w 1978023"/>
                <a:gd name="connsiteY7" fmla="*/ 323188 h 1697594"/>
                <a:gd name="connsiteX8" fmla="*/ 188653 w 1978023"/>
                <a:gd name="connsiteY8" fmla="*/ 200769 h 1697594"/>
                <a:gd name="connsiteX9" fmla="*/ 285536 w 1978023"/>
                <a:gd name="connsiteY9" fmla="*/ 77852 h 1697594"/>
                <a:gd name="connsiteX10" fmla="*/ 295847 w 1978023"/>
                <a:gd name="connsiteY10" fmla="*/ 149253 h 1697594"/>
                <a:gd name="connsiteX11" fmla="*/ 1542577 w 1978023"/>
                <a:gd name="connsiteY11" fmla="*/ 3486 h 1697594"/>
                <a:gd name="connsiteX12" fmla="*/ 1939281 w 1978023"/>
                <a:gd name="connsiteY12" fmla="*/ 276116 h 1697594"/>
                <a:gd name="connsiteX13" fmla="*/ 1977931 w 1978023"/>
                <a:gd name="connsiteY13" fmla="*/ 878182 h 1697594"/>
                <a:gd name="connsiteX14" fmla="*/ 1707268 w 1978023"/>
                <a:gd name="connsiteY14" fmla="*/ 1077436 h 1697594"/>
                <a:gd name="connsiteX15" fmla="*/ 262148 w 1978023"/>
                <a:gd name="connsiteY15" fmla="*/ 1127892 h 1697594"/>
                <a:gd name="connsiteX16" fmla="*/ 150826 w 1978023"/>
                <a:gd name="connsiteY16" fmla="*/ 1697013 h 1697594"/>
                <a:gd name="connsiteX17" fmla="*/ 0 w 1978023"/>
                <a:gd name="connsiteY17" fmla="*/ 1685397 h 1697594"/>
                <a:gd name="connsiteX0" fmla="*/ 0 w 1978023"/>
                <a:gd name="connsiteY0" fmla="*/ 1685397 h 1697594"/>
                <a:gd name="connsiteX1" fmla="*/ 282469 w 1978023"/>
                <a:gd name="connsiteY1" fmla="*/ 969361 h 1697594"/>
                <a:gd name="connsiteX2" fmla="*/ 1637550 w 1978023"/>
                <a:gd name="connsiteY2" fmla="*/ 988359 h 1697594"/>
                <a:gd name="connsiteX3" fmla="*/ 1863761 w 1978023"/>
                <a:gd name="connsiteY3" fmla="*/ 867598 h 1697594"/>
                <a:gd name="connsiteX4" fmla="*/ 1833475 w 1978023"/>
                <a:gd name="connsiteY4" fmla="*/ 282511 h 1697594"/>
                <a:gd name="connsiteX5" fmla="*/ 1562388 w 1978023"/>
                <a:gd name="connsiteY5" fmla="*/ 121053 h 1697594"/>
                <a:gd name="connsiteX6" fmla="*/ 307753 w 1978023"/>
                <a:gd name="connsiteY6" fmla="*/ 244557 h 1697594"/>
                <a:gd name="connsiteX7" fmla="*/ 312687 w 1978023"/>
                <a:gd name="connsiteY7" fmla="*/ 323188 h 1697594"/>
                <a:gd name="connsiteX8" fmla="*/ 188653 w 1978023"/>
                <a:gd name="connsiteY8" fmla="*/ 200769 h 1697594"/>
                <a:gd name="connsiteX9" fmla="*/ 285536 w 1978023"/>
                <a:gd name="connsiteY9" fmla="*/ 77852 h 1697594"/>
                <a:gd name="connsiteX10" fmla="*/ 295847 w 1978023"/>
                <a:gd name="connsiteY10" fmla="*/ 149253 h 1697594"/>
                <a:gd name="connsiteX11" fmla="*/ 1542577 w 1978023"/>
                <a:gd name="connsiteY11" fmla="*/ 3486 h 1697594"/>
                <a:gd name="connsiteX12" fmla="*/ 1939281 w 1978023"/>
                <a:gd name="connsiteY12" fmla="*/ 276116 h 1697594"/>
                <a:gd name="connsiteX13" fmla="*/ 1977931 w 1978023"/>
                <a:gd name="connsiteY13" fmla="*/ 878182 h 1697594"/>
                <a:gd name="connsiteX14" fmla="*/ 1707268 w 1978023"/>
                <a:gd name="connsiteY14" fmla="*/ 1077436 h 1697594"/>
                <a:gd name="connsiteX15" fmla="*/ 326621 w 1978023"/>
                <a:gd name="connsiteY15" fmla="*/ 1063897 h 1697594"/>
                <a:gd name="connsiteX16" fmla="*/ 150826 w 1978023"/>
                <a:gd name="connsiteY16" fmla="*/ 1697013 h 1697594"/>
                <a:gd name="connsiteX17" fmla="*/ 0 w 1978023"/>
                <a:gd name="connsiteY17" fmla="*/ 1685397 h 1697594"/>
                <a:gd name="connsiteX0" fmla="*/ 0 w 1978023"/>
                <a:gd name="connsiteY0" fmla="*/ 1685397 h 1697594"/>
                <a:gd name="connsiteX1" fmla="*/ 282469 w 1978023"/>
                <a:gd name="connsiteY1" fmla="*/ 969361 h 1697594"/>
                <a:gd name="connsiteX2" fmla="*/ 1637550 w 1978023"/>
                <a:gd name="connsiteY2" fmla="*/ 988359 h 1697594"/>
                <a:gd name="connsiteX3" fmla="*/ 1863761 w 1978023"/>
                <a:gd name="connsiteY3" fmla="*/ 867598 h 1697594"/>
                <a:gd name="connsiteX4" fmla="*/ 1833475 w 1978023"/>
                <a:gd name="connsiteY4" fmla="*/ 282511 h 1697594"/>
                <a:gd name="connsiteX5" fmla="*/ 1562388 w 1978023"/>
                <a:gd name="connsiteY5" fmla="*/ 121053 h 1697594"/>
                <a:gd name="connsiteX6" fmla="*/ 307753 w 1978023"/>
                <a:gd name="connsiteY6" fmla="*/ 244557 h 1697594"/>
                <a:gd name="connsiteX7" fmla="*/ 312687 w 1978023"/>
                <a:gd name="connsiteY7" fmla="*/ 323188 h 1697594"/>
                <a:gd name="connsiteX8" fmla="*/ 188653 w 1978023"/>
                <a:gd name="connsiteY8" fmla="*/ 200769 h 1697594"/>
                <a:gd name="connsiteX9" fmla="*/ 285536 w 1978023"/>
                <a:gd name="connsiteY9" fmla="*/ 77852 h 1697594"/>
                <a:gd name="connsiteX10" fmla="*/ 295847 w 1978023"/>
                <a:gd name="connsiteY10" fmla="*/ 149253 h 1697594"/>
                <a:gd name="connsiteX11" fmla="*/ 1542577 w 1978023"/>
                <a:gd name="connsiteY11" fmla="*/ 3486 h 1697594"/>
                <a:gd name="connsiteX12" fmla="*/ 1939281 w 1978023"/>
                <a:gd name="connsiteY12" fmla="*/ 276116 h 1697594"/>
                <a:gd name="connsiteX13" fmla="*/ 1977931 w 1978023"/>
                <a:gd name="connsiteY13" fmla="*/ 878182 h 1697594"/>
                <a:gd name="connsiteX14" fmla="*/ 1707268 w 1978023"/>
                <a:gd name="connsiteY14" fmla="*/ 1077436 h 1697594"/>
                <a:gd name="connsiteX15" fmla="*/ 290355 w 1978023"/>
                <a:gd name="connsiteY15" fmla="*/ 1073497 h 1697594"/>
                <a:gd name="connsiteX16" fmla="*/ 150826 w 1978023"/>
                <a:gd name="connsiteY16" fmla="*/ 1697013 h 1697594"/>
                <a:gd name="connsiteX17" fmla="*/ 0 w 1978023"/>
                <a:gd name="connsiteY17" fmla="*/ 1685397 h 1697594"/>
                <a:gd name="connsiteX0" fmla="*/ 0 w 1978023"/>
                <a:gd name="connsiteY0" fmla="*/ 1685397 h 1697594"/>
                <a:gd name="connsiteX1" fmla="*/ 282469 w 1978023"/>
                <a:gd name="connsiteY1" fmla="*/ 969361 h 1697594"/>
                <a:gd name="connsiteX2" fmla="*/ 1637550 w 1978023"/>
                <a:gd name="connsiteY2" fmla="*/ 988359 h 1697594"/>
                <a:gd name="connsiteX3" fmla="*/ 1863761 w 1978023"/>
                <a:gd name="connsiteY3" fmla="*/ 867598 h 1697594"/>
                <a:gd name="connsiteX4" fmla="*/ 1833475 w 1978023"/>
                <a:gd name="connsiteY4" fmla="*/ 282511 h 1697594"/>
                <a:gd name="connsiteX5" fmla="*/ 1562388 w 1978023"/>
                <a:gd name="connsiteY5" fmla="*/ 121053 h 1697594"/>
                <a:gd name="connsiteX6" fmla="*/ 307753 w 1978023"/>
                <a:gd name="connsiteY6" fmla="*/ 244557 h 1697594"/>
                <a:gd name="connsiteX7" fmla="*/ 312687 w 1978023"/>
                <a:gd name="connsiteY7" fmla="*/ 323188 h 1697594"/>
                <a:gd name="connsiteX8" fmla="*/ 188653 w 1978023"/>
                <a:gd name="connsiteY8" fmla="*/ 200769 h 1697594"/>
                <a:gd name="connsiteX9" fmla="*/ 285536 w 1978023"/>
                <a:gd name="connsiteY9" fmla="*/ 77852 h 1697594"/>
                <a:gd name="connsiteX10" fmla="*/ 295847 w 1978023"/>
                <a:gd name="connsiteY10" fmla="*/ 149253 h 1697594"/>
                <a:gd name="connsiteX11" fmla="*/ 1542577 w 1978023"/>
                <a:gd name="connsiteY11" fmla="*/ 3486 h 1697594"/>
                <a:gd name="connsiteX12" fmla="*/ 1939281 w 1978023"/>
                <a:gd name="connsiteY12" fmla="*/ 276116 h 1697594"/>
                <a:gd name="connsiteX13" fmla="*/ 1977931 w 1978023"/>
                <a:gd name="connsiteY13" fmla="*/ 878182 h 1697594"/>
                <a:gd name="connsiteX14" fmla="*/ 1707268 w 1978023"/>
                <a:gd name="connsiteY14" fmla="*/ 1077436 h 1697594"/>
                <a:gd name="connsiteX15" fmla="*/ 326621 w 1978023"/>
                <a:gd name="connsiteY15" fmla="*/ 1073497 h 1697594"/>
                <a:gd name="connsiteX16" fmla="*/ 150826 w 1978023"/>
                <a:gd name="connsiteY16" fmla="*/ 1697013 h 1697594"/>
                <a:gd name="connsiteX17" fmla="*/ 0 w 1978023"/>
                <a:gd name="connsiteY17" fmla="*/ 1685397 h 1697594"/>
                <a:gd name="connsiteX0" fmla="*/ 0 w 1978023"/>
                <a:gd name="connsiteY0" fmla="*/ 1685397 h 1685397"/>
                <a:gd name="connsiteX1" fmla="*/ 282469 w 1978023"/>
                <a:gd name="connsiteY1" fmla="*/ 969361 h 1685397"/>
                <a:gd name="connsiteX2" fmla="*/ 1637550 w 1978023"/>
                <a:gd name="connsiteY2" fmla="*/ 988359 h 1685397"/>
                <a:gd name="connsiteX3" fmla="*/ 1863761 w 1978023"/>
                <a:gd name="connsiteY3" fmla="*/ 867598 h 1685397"/>
                <a:gd name="connsiteX4" fmla="*/ 1833475 w 1978023"/>
                <a:gd name="connsiteY4" fmla="*/ 282511 h 1685397"/>
                <a:gd name="connsiteX5" fmla="*/ 1562388 w 1978023"/>
                <a:gd name="connsiteY5" fmla="*/ 121053 h 1685397"/>
                <a:gd name="connsiteX6" fmla="*/ 307753 w 1978023"/>
                <a:gd name="connsiteY6" fmla="*/ 244557 h 1685397"/>
                <a:gd name="connsiteX7" fmla="*/ 312687 w 1978023"/>
                <a:gd name="connsiteY7" fmla="*/ 323188 h 1685397"/>
                <a:gd name="connsiteX8" fmla="*/ 188653 w 1978023"/>
                <a:gd name="connsiteY8" fmla="*/ 200769 h 1685397"/>
                <a:gd name="connsiteX9" fmla="*/ 285536 w 1978023"/>
                <a:gd name="connsiteY9" fmla="*/ 77852 h 1685397"/>
                <a:gd name="connsiteX10" fmla="*/ 295847 w 1978023"/>
                <a:gd name="connsiteY10" fmla="*/ 149253 h 1685397"/>
                <a:gd name="connsiteX11" fmla="*/ 1542577 w 1978023"/>
                <a:gd name="connsiteY11" fmla="*/ 3486 h 1685397"/>
                <a:gd name="connsiteX12" fmla="*/ 1939281 w 1978023"/>
                <a:gd name="connsiteY12" fmla="*/ 276116 h 1685397"/>
                <a:gd name="connsiteX13" fmla="*/ 1977931 w 1978023"/>
                <a:gd name="connsiteY13" fmla="*/ 878182 h 1685397"/>
                <a:gd name="connsiteX14" fmla="*/ 1707268 w 1978023"/>
                <a:gd name="connsiteY14" fmla="*/ 1077436 h 1685397"/>
                <a:gd name="connsiteX15" fmla="*/ 326621 w 1978023"/>
                <a:gd name="connsiteY15" fmla="*/ 1073497 h 1685397"/>
                <a:gd name="connsiteX16" fmla="*/ 130678 w 1978023"/>
                <a:gd name="connsiteY16" fmla="*/ 1671416 h 1685397"/>
                <a:gd name="connsiteX17" fmla="*/ 0 w 1978023"/>
                <a:gd name="connsiteY17" fmla="*/ 1685397 h 1685397"/>
                <a:gd name="connsiteX0" fmla="*/ 0 w 1978023"/>
                <a:gd name="connsiteY0" fmla="*/ 1685397 h 1688563"/>
                <a:gd name="connsiteX1" fmla="*/ 282469 w 1978023"/>
                <a:gd name="connsiteY1" fmla="*/ 969361 h 1688563"/>
                <a:gd name="connsiteX2" fmla="*/ 1637550 w 1978023"/>
                <a:gd name="connsiteY2" fmla="*/ 988359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07268 w 1978023"/>
                <a:gd name="connsiteY14" fmla="*/ 1077436 h 1688563"/>
                <a:gd name="connsiteX15" fmla="*/ 326621 w 1978023"/>
                <a:gd name="connsiteY15" fmla="*/ 1073497 h 1688563"/>
                <a:gd name="connsiteX16" fmla="*/ 146796 w 1978023"/>
                <a:gd name="connsiteY16" fmla="*/ 1687415 h 1688563"/>
                <a:gd name="connsiteX17" fmla="*/ 0 w 1978023"/>
                <a:gd name="connsiteY17" fmla="*/ 1685397 h 1688563"/>
                <a:gd name="connsiteX0" fmla="*/ 0 w 1978023"/>
                <a:gd name="connsiteY0" fmla="*/ 1685397 h 1688563"/>
                <a:gd name="connsiteX1" fmla="*/ 282469 w 1978023"/>
                <a:gd name="connsiteY1" fmla="*/ 969361 h 1688563"/>
                <a:gd name="connsiteX2" fmla="*/ 1637550 w 1978023"/>
                <a:gd name="connsiteY2" fmla="*/ 988359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07268 w 1978023"/>
                <a:gd name="connsiteY14" fmla="*/ 1077436 h 1688563"/>
                <a:gd name="connsiteX15" fmla="*/ 310503 w 1978023"/>
                <a:gd name="connsiteY15" fmla="*/ 1092695 h 1688563"/>
                <a:gd name="connsiteX16" fmla="*/ 146796 w 1978023"/>
                <a:gd name="connsiteY16" fmla="*/ 1687415 h 1688563"/>
                <a:gd name="connsiteX17" fmla="*/ 0 w 1978023"/>
                <a:gd name="connsiteY17" fmla="*/ 1685397 h 1688563"/>
                <a:gd name="connsiteX0" fmla="*/ 0 w 1978023"/>
                <a:gd name="connsiteY0" fmla="*/ 1685397 h 1688563"/>
                <a:gd name="connsiteX1" fmla="*/ 282469 w 1978023"/>
                <a:gd name="connsiteY1" fmla="*/ 969361 h 1688563"/>
                <a:gd name="connsiteX2" fmla="*/ 1629491 w 1978023"/>
                <a:gd name="connsiteY2" fmla="*/ 969161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07268 w 1978023"/>
                <a:gd name="connsiteY14" fmla="*/ 1077436 h 1688563"/>
                <a:gd name="connsiteX15" fmla="*/ 310503 w 1978023"/>
                <a:gd name="connsiteY15" fmla="*/ 1092695 h 1688563"/>
                <a:gd name="connsiteX16" fmla="*/ 146796 w 1978023"/>
                <a:gd name="connsiteY16" fmla="*/ 1687415 h 1688563"/>
                <a:gd name="connsiteX17" fmla="*/ 0 w 1978023"/>
                <a:gd name="connsiteY17" fmla="*/ 1685397 h 1688563"/>
                <a:gd name="connsiteX0" fmla="*/ 0 w 1978023"/>
                <a:gd name="connsiteY0" fmla="*/ 1685397 h 1688563"/>
                <a:gd name="connsiteX1" fmla="*/ 282469 w 1978023"/>
                <a:gd name="connsiteY1" fmla="*/ 969361 h 1688563"/>
                <a:gd name="connsiteX2" fmla="*/ 1629491 w 1978023"/>
                <a:gd name="connsiteY2" fmla="*/ 969161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83829 w 1978023"/>
                <a:gd name="connsiteY14" fmla="*/ 1039039 h 1688563"/>
                <a:gd name="connsiteX15" fmla="*/ 310503 w 1978023"/>
                <a:gd name="connsiteY15" fmla="*/ 1092695 h 1688563"/>
                <a:gd name="connsiteX16" fmla="*/ 146796 w 1978023"/>
                <a:gd name="connsiteY16" fmla="*/ 1687415 h 1688563"/>
                <a:gd name="connsiteX17" fmla="*/ 0 w 1978023"/>
                <a:gd name="connsiteY17" fmla="*/ 1685397 h 1688563"/>
                <a:gd name="connsiteX0" fmla="*/ 0 w 1978023"/>
                <a:gd name="connsiteY0" fmla="*/ 1685397 h 1688563"/>
                <a:gd name="connsiteX1" fmla="*/ 371118 w 1978023"/>
                <a:gd name="connsiteY1" fmla="*/ 934164 h 1688563"/>
                <a:gd name="connsiteX2" fmla="*/ 1629491 w 1978023"/>
                <a:gd name="connsiteY2" fmla="*/ 969161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83829 w 1978023"/>
                <a:gd name="connsiteY14" fmla="*/ 1039039 h 1688563"/>
                <a:gd name="connsiteX15" fmla="*/ 310503 w 1978023"/>
                <a:gd name="connsiteY15" fmla="*/ 1092695 h 1688563"/>
                <a:gd name="connsiteX16" fmla="*/ 146796 w 1978023"/>
                <a:gd name="connsiteY16" fmla="*/ 1687415 h 1688563"/>
                <a:gd name="connsiteX17" fmla="*/ 0 w 1978023"/>
                <a:gd name="connsiteY17" fmla="*/ 1685397 h 1688563"/>
                <a:gd name="connsiteX0" fmla="*/ 0 w 1978023"/>
                <a:gd name="connsiteY0" fmla="*/ 1685397 h 1688563"/>
                <a:gd name="connsiteX1" fmla="*/ 371118 w 1978023"/>
                <a:gd name="connsiteY1" fmla="*/ 934164 h 1688563"/>
                <a:gd name="connsiteX2" fmla="*/ 1629491 w 1978023"/>
                <a:gd name="connsiteY2" fmla="*/ 969161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83829 w 1978023"/>
                <a:gd name="connsiteY14" fmla="*/ 1039039 h 1688563"/>
                <a:gd name="connsiteX15" fmla="*/ 399152 w 1978023"/>
                <a:gd name="connsiteY15" fmla="*/ 1057498 h 1688563"/>
                <a:gd name="connsiteX16" fmla="*/ 146796 w 1978023"/>
                <a:gd name="connsiteY16" fmla="*/ 1687415 h 1688563"/>
                <a:gd name="connsiteX17" fmla="*/ 0 w 1978023"/>
                <a:gd name="connsiteY17" fmla="*/ 1685397 h 1688563"/>
                <a:gd name="connsiteX0" fmla="*/ 0 w 1978023"/>
                <a:gd name="connsiteY0" fmla="*/ 1685397 h 1688563"/>
                <a:gd name="connsiteX1" fmla="*/ 371118 w 1978023"/>
                <a:gd name="connsiteY1" fmla="*/ 934164 h 1688563"/>
                <a:gd name="connsiteX2" fmla="*/ 1565018 w 1978023"/>
                <a:gd name="connsiteY2" fmla="*/ 937163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83829 w 1978023"/>
                <a:gd name="connsiteY14" fmla="*/ 1039039 h 1688563"/>
                <a:gd name="connsiteX15" fmla="*/ 399152 w 1978023"/>
                <a:gd name="connsiteY15" fmla="*/ 1057498 h 1688563"/>
                <a:gd name="connsiteX16" fmla="*/ 146796 w 1978023"/>
                <a:gd name="connsiteY16" fmla="*/ 1687415 h 1688563"/>
                <a:gd name="connsiteX17" fmla="*/ 0 w 1978023"/>
                <a:gd name="connsiteY17" fmla="*/ 1685397 h 1688563"/>
                <a:gd name="connsiteX0" fmla="*/ 0 w 1978023"/>
                <a:gd name="connsiteY0" fmla="*/ 1685397 h 1688563"/>
                <a:gd name="connsiteX1" fmla="*/ 371118 w 1978023"/>
                <a:gd name="connsiteY1" fmla="*/ 934164 h 1688563"/>
                <a:gd name="connsiteX2" fmla="*/ 1565018 w 1978023"/>
                <a:gd name="connsiteY2" fmla="*/ 937163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83829 w 1978023"/>
                <a:gd name="connsiteY14" fmla="*/ 1039039 h 1688563"/>
                <a:gd name="connsiteX15" fmla="*/ 427359 w 1978023"/>
                <a:gd name="connsiteY15" fmla="*/ 1035100 h 1688563"/>
                <a:gd name="connsiteX16" fmla="*/ 146796 w 1978023"/>
                <a:gd name="connsiteY16" fmla="*/ 1687415 h 1688563"/>
                <a:gd name="connsiteX17" fmla="*/ 0 w 1978023"/>
                <a:gd name="connsiteY17" fmla="*/ 1685397 h 1688563"/>
                <a:gd name="connsiteX0" fmla="*/ 0 w 1978023"/>
                <a:gd name="connsiteY0" fmla="*/ 1685397 h 1688563"/>
                <a:gd name="connsiteX1" fmla="*/ 371118 w 1978023"/>
                <a:gd name="connsiteY1" fmla="*/ 934164 h 1688563"/>
                <a:gd name="connsiteX2" fmla="*/ 1617402 w 1978023"/>
                <a:gd name="connsiteY2" fmla="*/ 956362 h 1688563"/>
                <a:gd name="connsiteX3" fmla="*/ 1863761 w 1978023"/>
                <a:gd name="connsiteY3" fmla="*/ 867598 h 1688563"/>
                <a:gd name="connsiteX4" fmla="*/ 1833475 w 1978023"/>
                <a:gd name="connsiteY4" fmla="*/ 282511 h 1688563"/>
                <a:gd name="connsiteX5" fmla="*/ 1562388 w 1978023"/>
                <a:gd name="connsiteY5" fmla="*/ 121053 h 1688563"/>
                <a:gd name="connsiteX6" fmla="*/ 307753 w 1978023"/>
                <a:gd name="connsiteY6" fmla="*/ 244557 h 1688563"/>
                <a:gd name="connsiteX7" fmla="*/ 312687 w 1978023"/>
                <a:gd name="connsiteY7" fmla="*/ 323188 h 1688563"/>
                <a:gd name="connsiteX8" fmla="*/ 188653 w 1978023"/>
                <a:gd name="connsiteY8" fmla="*/ 200769 h 1688563"/>
                <a:gd name="connsiteX9" fmla="*/ 285536 w 1978023"/>
                <a:gd name="connsiteY9" fmla="*/ 77852 h 1688563"/>
                <a:gd name="connsiteX10" fmla="*/ 295847 w 1978023"/>
                <a:gd name="connsiteY10" fmla="*/ 149253 h 1688563"/>
                <a:gd name="connsiteX11" fmla="*/ 1542577 w 1978023"/>
                <a:gd name="connsiteY11" fmla="*/ 3486 h 1688563"/>
                <a:gd name="connsiteX12" fmla="*/ 1939281 w 1978023"/>
                <a:gd name="connsiteY12" fmla="*/ 276116 h 1688563"/>
                <a:gd name="connsiteX13" fmla="*/ 1977931 w 1978023"/>
                <a:gd name="connsiteY13" fmla="*/ 878182 h 1688563"/>
                <a:gd name="connsiteX14" fmla="*/ 1783829 w 1978023"/>
                <a:gd name="connsiteY14" fmla="*/ 1039039 h 1688563"/>
                <a:gd name="connsiteX15" fmla="*/ 427359 w 1978023"/>
                <a:gd name="connsiteY15" fmla="*/ 1035100 h 1688563"/>
                <a:gd name="connsiteX16" fmla="*/ 146796 w 1978023"/>
                <a:gd name="connsiteY16" fmla="*/ 1687415 h 1688563"/>
                <a:gd name="connsiteX17" fmla="*/ 0 w 1978023"/>
                <a:gd name="connsiteY17" fmla="*/ 1685397 h 1688563"/>
                <a:gd name="connsiteX0" fmla="*/ 0 w 1978023"/>
                <a:gd name="connsiteY0" fmla="*/ 1685397 h 1690291"/>
                <a:gd name="connsiteX1" fmla="*/ 371118 w 1978023"/>
                <a:gd name="connsiteY1" fmla="*/ 934164 h 1690291"/>
                <a:gd name="connsiteX2" fmla="*/ 1617402 w 1978023"/>
                <a:gd name="connsiteY2" fmla="*/ 956362 h 1690291"/>
                <a:gd name="connsiteX3" fmla="*/ 1863761 w 1978023"/>
                <a:gd name="connsiteY3" fmla="*/ 867598 h 1690291"/>
                <a:gd name="connsiteX4" fmla="*/ 1833475 w 1978023"/>
                <a:gd name="connsiteY4" fmla="*/ 282511 h 1690291"/>
                <a:gd name="connsiteX5" fmla="*/ 1562388 w 1978023"/>
                <a:gd name="connsiteY5" fmla="*/ 121053 h 1690291"/>
                <a:gd name="connsiteX6" fmla="*/ 307753 w 1978023"/>
                <a:gd name="connsiteY6" fmla="*/ 244557 h 1690291"/>
                <a:gd name="connsiteX7" fmla="*/ 312687 w 1978023"/>
                <a:gd name="connsiteY7" fmla="*/ 323188 h 1690291"/>
                <a:gd name="connsiteX8" fmla="*/ 188653 w 1978023"/>
                <a:gd name="connsiteY8" fmla="*/ 200769 h 1690291"/>
                <a:gd name="connsiteX9" fmla="*/ 285536 w 1978023"/>
                <a:gd name="connsiteY9" fmla="*/ 77852 h 1690291"/>
                <a:gd name="connsiteX10" fmla="*/ 295847 w 1978023"/>
                <a:gd name="connsiteY10" fmla="*/ 149253 h 1690291"/>
                <a:gd name="connsiteX11" fmla="*/ 1542577 w 1978023"/>
                <a:gd name="connsiteY11" fmla="*/ 3486 h 1690291"/>
                <a:gd name="connsiteX12" fmla="*/ 1939281 w 1978023"/>
                <a:gd name="connsiteY12" fmla="*/ 276116 h 1690291"/>
                <a:gd name="connsiteX13" fmla="*/ 1977931 w 1978023"/>
                <a:gd name="connsiteY13" fmla="*/ 878182 h 1690291"/>
                <a:gd name="connsiteX14" fmla="*/ 1783829 w 1978023"/>
                <a:gd name="connsiteY14" fmla="*/ 1039039 h 1690291"/>
                <a:gd name="connsiteX15" fmla="*/ 427359 w 1978023"/>
                <a:gd name="connsiteY15" fmla="*/ 1035100 h 1690291"/>
                <a:gd name="connsiteX16" fmla="*/ 112300 w 1978023"/>
                <a:gd name="connsiteY16" fmla="*/ 1689330 h 1690291"/>
                <a:gd name="connsiteX17" fmla="*/ 0 w 1978023"/>
                <a:gd name="connsiteY17" fmla="*/ 1685397 h 1690291"/>
                <a:gd name="connsiteX0" fmla="*/ 0 w 1978023"/>
                <a:gd name="connsiteY0" fmla="*/ 1685397 h 1685397"/>
                <a:gd name="connsiteX1" fmla="*/ 371118 w 1978023"/>
                <a:gd name="connsiteY1" fmla="*/ 934164 h 1685397"/>
                <a:gd name="connsiteX2" fmla="*/ 1617402 w 1978023"/>
                <a:gd name="connsiteY2" fmla="*/ 956362 h 1685397"/>
                <a:gd name="connsiteX3" fmla="*/ 1863761 w 1978023"/>
                <a:gd name="connsiteY3" fmla="*/ 867598 h 1685397"/>
                <a:gd name="connsiteX4" fmla="*/ 1833475 w 1978023"/>
                <a:gd name="connsiteY4" fmla="*/ 282511 h 1685397"/>
                <a:gd name="connsiteX5" fmla="*/ 1562388 w 1978023"/>
                <a:gd name="connsiteY5" fmla="*/ 121053 h 1685397"/>
                <a:gd name="connsiteX6" fmla="*/ 307753 w 1978023"/>
                <a:gd name="connsiteY6" fmla="*/ 244557 h 1685397"/>
                <a:gd name="connsiteX7" fmla="*/ 312687 w 1978023"/>
                <a:gd name="connsiteY7" fmla="*/ 323188 h 1685397"/>
                <a:gd name="connsiteX8" fmla="*/ 188653 w 1978023"/>
                <a:gd name="connsiteY8" fmla="*/ 200769 h 1685397"/>
                <a:gd name="connsiteX9" fmla="*/ 285536 w 1978023"/>
                <a:gd name="connsiteY9" fmla="*/ 77852 h 1685397"/>
                <a:gd name="connsiteX10" fmla="*/ 295847 w 1978023"/>
                <a:gd name="connsiteY10" fmla="*/ 149253 h 1685397"/>
                <a:gd name="connsiteX11" fmla="*/ 1542577 w 1978023"/>
                <a:gd name="connsiteY11" fmla="*/ 3486 h 1685397"/>
                <a:gd name="connsiteX12" fmla="*/ 1939281 w 1978023"/>
                <a:gd name="connsiteY12" fmla="*/ 276116 h 1685397"/>
                <a:gd name="connsiteX13" fmla="*/ 1977931 w 1978023"/>
                <a:gd name="connsiteY13" fmla="*/ 878182 h 1685397"/>
                <a:gd name="connsiteX14" fmla="*/ 1783829 w 1978023"/>
                <a:gd name="connsiteY14" fmla="*/ 1039039 h 1685397"/>
                <a:gd name="connsiteX15" fmla="*/ 427359 w 1978023"/>
                <a:gd name="connsiteY15" fmla="*/ 1035100 h 1685397"/>
                <a:gd name="connsiteX16" fmla="*/ 132447 w 1978023"/>
                <a:gd name="connsiteY16" fmla="*/ 1612536 h 1685397"/>
                <a:gd name="connsiteX17" fmla="*/ 0 w 1978023"/>
                <a:gd name="connsiteY17" fmla="*/ 1685397 h 1685397"/>
                <a:gd name="connsiteX0" fmla="*/ 0 w 1961905"/>
                <a:gd name="connsiteY0" fmla="*/ 1615003 h 1615003"/>
                <a:gd name="connsiteX1" fmla="*/ 355000 w 1961905"/>
                <a:gd name="connsiteY1" fmla="*/ 934164 h 1615003"/>
                <a:gd name="connsiteX2" fmla="*/ 1601284 w 1961905"/>
                <a:gd name="connsiteY2" fmla="*/ 956362 h 1615003"/>
                <a:gd name="connsiteX3" fmla="*/ 1847643 w 1961905"/>
                <a:gd name="connsiteY3" fmla="*/ 867598 h 1615003"/>
                <a:gd name="connsiteX4" fmla="*/ 1817357 w 1961905"/>
                <a:gd name="connsiteY4" fmla="*/ 282511 h 1615003"/>
                <a:gd name="connsiteX5" fmla="*/ 1546270 w 1961905"/>
                <a:gd name="connsiteY5" fmla="*/ 121053 h 1615003"/>
                <a:gd name="connsiteX6" fmla="*/ 291635 w 1961905"/>
                <a:gd name="connsiteY6" fmla="*/ 244557 h 1615003"/>
                <a:gd name="connsiteX7" fmla="*/ 296569 w 1961905"/>
                <a:gd name="connsiteY7" fmla="*/ 323188 h 1615003"/>
                <a:gd name="connsiteX8" fmla="*/ 172535 w 1961905"/>
                <a:gd name="connsiteY8" fmla="*/ 200769 h 1615003"/>
                <a:gd name="connsiteX9" fmla="*/ 269418 w 1961905"/>
                <a:gd name="connsiteY9" fmla="*/ 77852 h 1615003"/>
                <a:gd name="connsiteX10" fmla="*/ 279729 w 1961905"/>
                <a:gd name="connsiteY10" fmla="*/ 149253 h 1615003"/>
                <a:gd name="connsiteX11" fmla="*/ 1526459 w 1961905"/>
                <a:gd name="connsiteY11" fmla="*/ 3486 h 1615003"/>
                <a:gd name="connsiteX12" fmla="*/ 1923163 w 1961905"/>
                <a:gd name="connsiteY12" fmla="*/ 276116 h 1615003"/>
                <a:gd name="connsiteX13" fmla="*/ 1961813 w 1961905"/>
                <a:gd name="connsiteY13" fmla="*/ 878182 h 1615003"/>
                <a:gd name="connsiteX14" fmla="*/ 1767711 w 1961905"/>
                <a:gd name="connsiteY14" fmla="*/ 1039039 h 1615003"/>
                <a:gd name="connsiteX15" fmla="*/ 411241 w 1961905"/>
                <a:gd name="connsiteY15" fmla="*/ 1035100 h 1615003"/>
                <a:gd name="connsiteX16" fmla="*/ 116329 w 1961905"/>
                <a:gd name="connsiteY16" fmla="*/ 1612536 h 1615003"/>
                <a:gd name="connsiteX17" fmla="*/ 0 w 1961905"/>
                <a:gd name="connsiteY17" fmla="*/ 1615003 h 161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1905" h="1615003">
                  <a:moveTo>
                    <a:pt x="0" y="1615003"/>
                  </a:moveTo>
                  <a:cubicBezTo>
                    <a:pt x="20041" y="1514177"/>
                    <a:pt x="53392" y="942302"/>
                    <a:pt x="355000" y="934164"/>
                  </a:cubicBezTo>
                  <a:lnTo>
                    <a:pt x="1601284" y="956362"/>
                  </a:lnTo>
                  <a:cubicBezTo>
                    <a:pt x="1682179" y="959251"/>
                    <a:pt x="1849087" y="912379"/>
                    <a:pt x="1847643" y="867598"/>
                  </a:cubicBezTo>
                  <a:cubicBezTo>
                    <a:pt x="1851255" y="645860"/>
                    <a:pt x="1821690" y="490527"/>
                    <a:pt x="1817357" y="282511"/>
                  </a:cubicBezTo>
                  <a:cubicBezTo>
                    <a:pt x="1803498" y="141306"/>
                    <a:pt x="1657024" y="108658"/>
                    <a:pt x="1546270" y="121053"/>
                  </a:cubicBezTo>
                  <a:lnTo>
                    <a:pt x="291635" y="244557"/>
                  </a:lnTo>
                  <a:cubicBezTo>
                    <a:pt x="292221" y="259655"/>
                    <a:pt x="295983" y="308090"/>
                    <a:pt x="296569" y="323188"/>
                  </a:cubicBezTo>
                  <a:lnTo>
                    <a:pt x="172535" y="200769"/>
                  </a:lnTo>
                  <a:lnTo>
                    <a:pt x="269418" y="77852"/>
                  </a:lnTo>
                  <a:lnTo>
                    <a:pt x="279729" y="149253"/>
                  </a:lnTo>
                  <a:lnTo>
                    <a:pt x="1526459" y="3486"/>
                  </a:lnTo>
                  <a:cubicBezTo>
                    <a:pt x="1779313" y="-24885"/>
                    <a:pt x="1926052" y="124754"/>
                    <a:pt x="1923163" y="276116"/>
                  </a:cubicBezTo>
                  <a:cubicBezTo>
                    <a:pt x="1947658" y="670838"/>
                    <a:pt x="1963258" y="593605"/>
                    <a:pt x="1961813" y="878182"/>
                  </a:cubicBezTo>
                  <a:cubicBezTo>
                    <a:pt x="1962788" y="953508"/>
                    <a:pt x="1856534" y="1042553"/>
                    <a:pt x="1767711" y="1039039"/>
                  </a:cubicBezTo>
                  <a:lnTo>
                    <a:pt x="411241" y="1035100"/>
                  </a:lnTo>
                  <a:cubicBezTo>
                    <a:pt x="236830" y="1036106"/>
                    <a:pt x="147150" y="1427542"/>
                    <a:pt x="116329" y="1612536"/>
                  </a:cubicBezTo>
                  <a:cubicBezTo>
                    <a:pt x="108654" y="1616425"/>
                    <a:pt x="49493" y="1613559"/>
                    <a:pt x="0" y="1615003"/>
                  </a:cubicBezTo>
                  <a:close/>
                </a:path>
              </a:pathLst>
            </a:custGeom>
            <a:solidFill>
              <a:srgbClr val="2C9BD6">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32" name="TextBox 31">
              <a:extLst>
                <a:ext uri="{FF2B5EF4-FFF2-40B4-BE49-F238E27FC236}">
                  <a16:creationId xmlns:a16="http://schemas.microsoft.com/office/drawing/2014/main" id="{FB92B06F-0B06-45B7-912F-7F0961348985}"/>
                </a:ext>
              </a:extLst>
            </p:cNvPr>
            <p:cNvSpPr txBox="1"/>
            <p:nvPr/>
          </p:nvSpPr>
          <p:spPr>
            <a:xfrm>
              <a:off x="2206803" y="1625962"/>
              <a:ext cx="1269651" cy="253916"/>
            </a:xfrm>
            <a:prstGeom prst="rect">
              <a:avLst/>
            </a:prstGeom>
            <a:solidFill>
              <a:schemeClr val="bg1"/>
            </a:solidFill>
            <a:ln w="12700" cap="flat">
              <a:solidFill>
                <a:schemeClr val="bg1">
                  <a:lumMod val="65000"/>
                </a:schemeClr>
              </a:solidFill>
            </a:ln>
            <a:effectLst/>
          </p:spPr>
          <p:txBody>
            <a:bodyPr wrap="square" rtlCol="0">
              <a:spAutoFit/>
            </a:bodyPr>
            <a:lstStyle/>
            <a:p>
              <a:pPr algn="ctr" defTabSz="342900" fontAlgn="base">
                <a:spcBef>
                  <a:spcPct val="0"/>
                </a:spcBef>
                <a:spcAft>
                  <a:spcPct val="0"/>
                </a:spcAft>
                <a:defRPr/>
              </a:pPr>
              <a:r>
                <a:rPr lang="en-US" sz="1050" b="1" dirty="0">
                  <a:solidFill>
                    <a:prstClr val="black">
                      <a:alpha val="50000"/>
                    </a:prstClr>
                  </a:solidFill>
                  <a:latin typeface="Century Gothic" panose="020B0502020202020204" pitchFamily="34" charset="0"/>
                  <a:cs typeface="Arial" panose="020B0604020202020204" pitchFamily="34" charset="0"/>
                </a:rPr>
                <a:t>CHINATOWN</a:t>
              </a:r>
            </a:p>
          </p:txBody>
        </p:sp>
        <p:sp>
          <p:nvSpPr>
            <p:cNvPr id="33" name="TextBox 32">
              <a:extLst>
                <a:ext uri="{FF2B5EF4-FFF2-40B4-BE49-F238E27FC236}">
                  <a16:creationId xmlns:a16="http://schemas.microsoft.com/office/drawing/2014/main" id="{6B16DCDC-E178-424C-AFD5-53A9F8D7A4B1}"/>
                </a:ext>
              </a:extLst>
            </p:cNvPr>
            <p:cNvSpPr txBox="1"/>
            <p:nvPr/>
          </p:nvSpPr>
          <p:spPr>
            <a:xfrm>
              <a:off x="3124666" y="2757784"/>
              <a:ext cx="716564" cy="334835"/>
            </a:xfrm>
            <a:prstGeom prst="rect">
              <a:avLst/>
            </a:prstGeom>
            <a:noFill/>
          </p:spPr>
          <p:txBody>
            <a:bodyPr wrap="square" rtlCol="0">
              <a:spAutoFit/>
            </a:bodyPr>
            <a:lstStyle/>
            <a:p>
              <a:pPr algn="ctr" defTabSz="342900" fontAlgn="base">
                <a:spcBef>
                  <a:spcPct val="0"/>
                </a:spcBef>
                <a:spcAft>
                  <a:spcPct val="0"/>
                </a:spcAft>
                <a:defRPr/>
              </a:pPr>
              <a:r>
                <a:rPr lang="en-US" sz="788" b="1" dirty="0">
                  <a:solidFill>
                    <a:prstClr val="black">
                      <a:lumMod val="50000"/>
                      <a:lumOff val="50000"/>
                    </a:prstClr>
                  </a:solidFill>
                  <a:latin typeface="Century Gothic" panose="020B0502020202020204" pitchFamily="34" charset="0"/>
                  <a:cs typeface="Arial" panose="020B0604020202020204" pitchFamily="34" charset="0"/>
                </a:rPr>
                <a:t>Salvation Army</a:t>
              </a:r>
            </a:p>
          </p:txBody>
        </p:sp>
        <p:sp>
          <p:nvSpPr>
            <p:cNvPr id="34" name="TextBox 33">
              <a:extLst>
                <a:ext uri="{FF2B5EF4-FFF2-40B4-BE49-F238E27FC236}">
                  <a16:creationId xmlns:a16="http://schemas.microsoft.com/office/drawing/2014/main" id="{90ED9C4B-8C25-41BB-AC14-E59B8CC875BA}"/>
                </a:ext>
              </a:extLst>
            </p:cNvPr>
            <p:cNvSpPr txBox="1"/>
            <p:nvPr/>
          </p:nvSpPr>
          <p:spPr>
            <a:xfrm>
              <a:off x="1755696" y="2757785"/>
              <a:ext cx="716564" cy="334835"/>
            </a:xfrm>
            <a:prstGeom prst="rect">
              <a:avLst/>
            </a:prstGeom>
            <a:noFill/>
          </p:spPr>
          <p:txBody>
            <a:bodyPr wrap="square" rtlCol="0">
              <a:spAutoFit/>
            </a:bodyPr>
            <a:lstStyle/>
            <a:p>
              <a:pPr algn="ctr" defTabSz="342900" fontAlgn="base">
                <a:spcBef>
                  <a:spcPct val="0"/>
                </a:spcBef>
                <a:spcAft>
                  <a:spcPct val="0"/>
                </a:spcAft>
                <a:defRPr/>
              </a:pPr>
              <a:r>
                <a:rPr lang="en-US" sz="788" b="1" dirty="0">
                  <a:solidFill>
                    <a:prstClr val="black">
                      <a:lumMod val="50000"/>
                      <a:lumOff val="50000"/>
                    </a:prstClr>
                  </a:solidFill>
                  <a:latin typeface="Century Gothic" panose="020B0502020202020204" pitchFamily="34" charset="0"/>
                  <a:cs typeface="Arial" panose="020B0604020202020204" pitchFamily="34" charset="0"/>
                </a:rPr>
                <a:t>Oakland</a:t>
              </a:r>
            </a:p>
            <a:p>
              <a:pPr algn="ctr" defTabSz="342900" fontAlgn="base">
                <a:spcBef>
                  <a:spcPct val="0"/>
                </a:spcBef>
                <a:spcAft>
                  <a:spcPct val="0"/>
                </a:spcAft>
                <a:defRPr/>
              </a:pPr>
              <a:r>
                <a:rPr lang="en-US" sz="788" b="1" dirty="0">
                  <a:solidFill>
                    <a:prstClr val="black">
                      <a:lumMod val="50000"/>
                      <a:lumOff val="50000"/>
                    </a:prstClr>
                  </a:solidFill>
                  <a:latin typeface="Century Gothic" panose="020B0502020202020204" pitchFamily="34" charset="0"/>
                  <a:cs typeface="Arial" panose="020B0604020202020204" pitchFamily="34" charset="0"/>
                </a:rPr>
                <a:t>Police</a:t>
              </a:r>
            </a:p>
          </p:txBody>
        </p:sp>
        <p:sp>
          <p:nvSpPr>
            <p:cNvPr id="35" name="TextBox 34">
              <a:extLst>
                <a:ext uri="{FF2B5EF4-FFF2-40B4-BE49-F238E27FC236}">
                  <a16:creationId xmlns:a16="http://schemas.microsoft.com/office/drawing/2014/main" id="{CD514736-CDA4-43FC-92FF-28D0A63A4992}"/>
                </a:ext>
              </a:extLst>
            </p:cNvPr>
            <p:cNvSpPr txBox="1"/>
            <p:nvPr/>
          </p:nvSpPr>
          <p:spPr>
            <a:xfrm>
              <a:off x="4497262" y="2694304"/>
              <a:ext cx="716564" cy="473206"/>
            </a:xfrm>
            <a:prstGeom prst="rect">
              <a:avLst/>
            </a:prstGeom>
            <a:noFill/>
          </p:spPr>
          <p:txBody>
            <a:bodyPr wrap="square" rtlCol="0">
              <a:spAutoFit/>
            </a:bodyPr>
            <a:lstStyle/>
            <a:p>
              <a:pPr algn="ctr" defTabSz="342900" fontAlgn="base">
                <a:spcBef>
                  <a:spcPct val="0"/>
                </a:spcBef>
                <a:spcAft>
                  <a:spcPct val="0"/>
                </a:spcAft>
                <a:defRPr/>
              </a:pPr>
              <a:r>
                <a:rPr lang="en-US" sz="825" b="1" dirty="0">
                  <a:solidFill>
                    <a:prstClr val="white">
                      <a:lumMod val="85000"/>
                    </a:prstClr>
                  </a:solidFill>
                  <a:latin typeface="Century Gothic" panose="020B0502020202020204" pitchFamily="34" charset="0"/>
                  <a:cs typeface="Arial" panose="020B0604020202020204" pitchFamily="34" charset="0"/>
                </a:rPr>
                <a:t>Chinese</a:t>
              </a:r>
            </a:p>
            <a:p>
              <a:pPr algn="ctr" defTabSz="342900" fontAlgn="base">
                <a:spcBef>
                  <a:spcPct val="0"/>
                </a:spcBef>
                <a:spcAft>
                  <a:spcPct val="0"/>
                </a:spcAft>
                <a:defRPr/>
              </a:pPr>
              <a:r>
                <a:rPr lang="en-US" sz="825" b="1" dirty="0">
                  <a:solidFill>
                    <a:prstClr val="white">
                      <a:lumMod val="85000"/>
                    </a:prstClr>
                  </a:solidFill>
                  <a:latin typeface="Century Gothic" panose="020B0502020202020204" pitchFamily="34" charset="0"/>
                  <a:cs typeface="Arial" panose="020B0604020202020204" pitchFamily="34" charset="0"/>
                </a:rPr>
                <a:t>Garden</a:t>
              </a:r>
            </a:p>
            <a:p>
              <a:pPr algn="ctr" defTabSz="342900" fontAlgn="base">
                <a:spcBef>
                  <a:spcPct val="0"/>
                </a:spcBef>
                <a:spcAft>
                  <a:spcPct val="0"/>
                </a:spcAft>
                <a:defRPr/>
              </a:pPr>
              <a:r>
                <a:rPr lang="en-US" sz="825" b="1" dirty="0">
                  <a:solidFill>
                    <a:prstClr val="white">
                      <a:lumMod val="85000"/>
                    </a:prstClr>
                  </a:solidFill>
                  <a:latin typeface="Century Gothic" panose="020B0502020202020204" pitchFamily="34" charset="0"/>
                  <a:cs typeface="Arial" panose="020B0604020202020204" pitchFamily="34" charset="0"/>
                </a:rPr>
                <a:t>Park</a:t>
              </a:r>
            </a:p>
          </p:txBody>
        </p:sp>
        <p:sp>
          <p:nvSpPr>
            <p:cNvPr id="36" name="Freeform: Shape 35">
              <a:extLst>
                <a:ext uri="{FF2B5EF4-FFF2-40B4-BE49-F238E27FC236}">
                  <a16:creationId xmlns:a16="http://schemas.microsoft.com/office/drawing/2014/main" id="{4E9C7895-B77C-4D77-BB9E-09DC8D2D14C6}"/>
                </a:ext>
              </a:extLst>
            </p:cNvPr>
            <p:cNvSpPr/>
            <p:nvPr/>
          </p:nvSpPr>
          <p:spPr>
            <a:xfrm rot="236354">
              <a:off x="3597359" y="3281845"/>
              <a:ext cx="2590059" cy="268240"/>
            </a:xfrm>
            <a:custGeom>
              <a:avLst/>
              <a:gdLst>
                <a:gd name="connsiteX0" fmla="*/ 4026715 w 4068660"/>
                <a:gd name="connsiteY0" fmla="*/ 243281 h 385893"/>
                <a:gd name="connsiteX1" fmla="*/ 1635853 w 4068660"/>
                <a:gd name="connsiteY1" fmla="*/ 201336 h 385893"/>
                <a:gd name="connsiteX2" fmla="*/ 402671 w 4068660"/>
                <a:gd name="connsiteY2" fmla="*/ 142613 h 385893"/>
                <a:gd name="connsiteX3" fmla="*/ 134224 w 4068660"/>
                <a:gd name="connsiteY3" fmla="*/ 125835 h 385893"/>
                <a:gd name="connsiteX4" fmla="*/ 159391 w 4068660"/>
                <a:gd name="connsiteY4" fmla="*/ 0 h 385893"/>
                <a:gd name="connsiteX5" fmla="*/ 0 w 4068660"/>
                <a:gd name="connsiteY5" fmla="*/ 167780 h 385893"/>
                <a:gd name="connsiteX6" fmla="*/ 125835 w 4068660"/>
                <a:gd name="connsiteY6" fmla="*/ 385893 h 385893"/>
                <a:gd name="connsiteX7" fmla="*/ 151002 w 4068660"/>
                <a:gd name="connsiteY7" fmla="*/ 251670 h 385893"/>
                <a:gd name="connsiteX8" fmla="*/ 1275126 w 4068660"/>
                <a:gd name="connsiteY8" fmla="*/ 327171 h 385893"/>
                <a:gd name="connsiteX9" fmla="*/ 2936147 w 4068660"/>
                <a:gd name="connsiteY9" fmla="*/ 385893 h 385893"/>
                <a:gd name="connsiteX10" fmla="*/ 4068660 w 4068660"/>
                <a:gd name="connsiteY10" fmla="*/ 360726 h 385893"/>
                <a:gd name="connsiteX11" fmla="*/ 4026715 w 4068660"/>
                <a:gd name="connsiteY11" fmla="*/ 243281 h 385893"/>
                <a:gd name="connsiteX0" fmla="*/ 3867965 w 4068660"/>
                <a:gd name="connsiteY0" fmla="*/ 217881 h 385893"/>
                <a:gd name="connsiteX1" fmla="*/ 1635853 w 4068660"/>
                <a:gd name="connsiteY1" fmla="*/ 201336 h 385893"/>
                <a:gd name="connsiteX2" fmla="*/ 402671 w 4068660"/>
                <a:gd name="connsiteY2" fmla="*/ 142613 h 385893"/>
                <a:gd name="connsiteX3" fmla="*/ 134224 w 4068660"/>
                <a:gd name="connsiteY3" fmla="*/ 125835 h 385893"/>
                <a:gd name="connsiteX4" fmla="*/ 159391 w 4068660"/>
                <a:gd name="connsiteY4" fmla="*/ 0 h 385893"/>
                <a:gd name="connsiteX5" fmla="*/ 0 w 4068660"/>
                <a:gd name="connsiteY5" fmla="*/ 167780 h 385893"/>
                <a:gd name="connsiteX6" fmla="*/ 125835 w 4068660"/>
                <a:gd name="connsiteY6" fmla="*/ 385893 h 385893"/>
                <a:gd name="connsiteX7" fmla="*/ 151002 w 4068660"/>
                <a:gd name="connsiteY7" fmla="*/ 251670 h 385893"/>
                <a:gd name="connsiteX8" fmla="*/ 1275126 w 4068660"/>
                <a:gd name="connsiteY8" fmla="*/ 327171 h 385893"/>
                <a:gd name="connsiteX9" fmla="*/ 2936147 w 4068660"/>
                <a:gd name="connsiteY9" fmla="*/ 385893 h 385893"/>
                <a:gd name="connsiteX10" fmla="*/ 4068660 w 4068660"/>
                <a:gd name="connsiteY10" fmla="*/ 360726 h 385893"/>
                <a:gd name="connsiteX11" fmla="*/ 3867965 w 4068660"/>
                <a:gd name="connsiteY11" fmla="*/ 217881 h 385893"/>
                <a:gd name="connsiteX0" fmla="*/ 3867965 w 3884510"/>
                <a:gd name="connsiteY0" fmla="*/ 217881 h 385893"/>
                <a:gd name="connsiteX1" fmla="*/ 1635853 w 3884510"/>
                <a:gd name="connsiteY1" fmla="*/ 201336 h 385893"/>
                <a:gd name="connsiteX2" fmla="*/ 402671 w 3884510"/>
                <a:gd name="connsiteY2" fmla="*/ 142613 h 385893"/>
                <a:gd name="connsiteX3" fmla="*/ 134224 w 3884510"/>
                <a:gd name="connsiteY3" fmla="*/ 125835 h 385893"/>
                <a:gd name="connsiteX4" fmla="*/ 159391 w 3884510"/>
                <a:gd name="connsiteY4" fmla="*/ 0 h 385893"/>
                <a:gd name="connsiteX5" fmla="*/ 0 w 3884510"/>
                <a:gd name="connsiteY5" fmla="*/ 167780 h 385893"/>
                <a:gd name="connsiteX6" fmla="*/ 125835 w 3884510"/>
                <a:gd name="connsiteY6" fmla="*/ 385893 h 385893"/>
                <a:gd name="connsiteX7" fmla="*/ 151002 w 3884510"/>
                <a:gd name="connsiteY7" fmla="*/ 251670 h 385893"/>
                <a:gd name="connsiteX8" fmla="*/ 1275126 w 3884510"/>
                <a:gd name="connsiteY8" fmla="*/ 327171 h 385893"/>
                <a:gd name="connsiteX9" fmla="*/ 2936147 w 3884510"/>
                <a:gd name="connsiteY9" fmla="*/ 385893 h 385893"/>
                <a:gd name="connsiteX10" fmla="*/ 3884510 w 3884510"/>
                <a:gd name="connsiteY10" fmla="*/ 354376 h 385893"/>
                <a:gd name="connsiteX11" fmla="*/ 3867965 w 3884510"/>
                <a:gd name="connsiteY11" fmla="*/ 217881 h 385893"/>
                <a:gd name="connsiteX0" fmla="*/ 3867965 w 3884510"/>
                <a:gd name="connsiteY0" fmla="*/ 217881 h 385893"/>
                <a:gd name="connsiteX1" fmla="*/ 1635853 w 3884510"/>
                <a:gd name="connsiteY1" fmla="*/ 201336 h 385893"/>
                <a:gd name="connsiteX2" fmla="*/ 402671 w 3884510"/>
                <a:gd name="connsiteY2" fmla="*/ 142613 h 385893"/>
                <a:gd name="connsiteX3" fmla="*/ 134224 w 3884510"/>
                <a:gd name="connsiteY3" fmla="*/ 125835 h 385893"/>
                <a:gd name="connsiteX4" fmla="*/ 159391 w 3884510"/>
                <a:gd name="connsiteY4" fmla="*/ 0 h 385893"/>
                <a:gd name="connsiteX5" fmla="*/ 0 w 3884510"/>
                <a:gd name="connsiteY5" fmla="*/ 167780 h 385893"/>
                <a:gd name="connsiteX6" fmla="*/ 125835 w 3884510"/>
                <a:gd name="connsiteY6" fmla="*/ 385893 h 385893"/>
                <a:gd name="connsiteX7" fmla="*/ 151002 w 3884510"/>
                <a:gd name="connsiteY7" fmla="*/ 251670 h 385893"/>
                <a:gd name="connsiteX8" fmla="*/ 1275126 w 3884510"/>
                <a:gd name="connsiteY8" fmla="*/ 327171 h 385893"/>
                <a:gd name="connsiteX9" fmla="*/ 2720247 w 3884510"/>
                <a:gd name="connsiteY9" fmla="*/ 347793 h 385893"/>
                <a:gd name="connsiteX10" fmla="*/ 3884510 w 3884510"/>
                <a:gd name="connsiteY10" fmla="*/ 354376 h 385893"/>
                <a:gd name="connsiteX11" fmla="*/ 3867965 w 3884510"/>
                <a:gd name="connsiteY11" fmla="*/ 217881 h 38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4510" h="385893">
                  <a:moveTo>
                    <a:pt x="3867965" y="217881"/>
                  </a:moveTo>
                  <a:lnTo>
                    <a:pt x="1635853" y="201336"/>
                  </a:lnTo>
                  <a:lnTo>
                    <a:pt x="402671" y="142613"/>
                  </a:lnTo>
                  <a:lnTo>
                    <a:pt x="134224" y="125835"/>
                  </a:lnTo>
                  <a:lnTo>
                    <a:pt x="159391" y="0"/>
                  </a:lnTo>
                  <a:lnTo>
                    <a:pt x="0" y="167780"/>
                  </a:lnTo>
                  <a:lnTo>
                    <a:pt x="125835" y="385893"/>
                  </a:lnTo>
                  <a:lnTo>
                    <a:pt x="151002" y="251670"/>
                  </a:lnTo>
                  <a:lnTo>
                    <a:pt x="1275126" y="327171"/>
                  </a:lnTo>
                  <a:lnTo>
                    <a:pt x="2720247" y="347793"/>
                  </a:lnTo>
                  <a:lnTo>
                    <a:pt x="3884510" y="354376"/>
                  </a:lnTo>
                  <a:lnTo>
                    <a:pt x="3867965" y="217881"/>
                  </a:lnTo>
                  <a:close/>
                </a:path>
              </a:pathLst>
            </a:custGeom>
            <a:solidFill>
              <a:schemeClr val="accent2">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37" name="Rectangle 36">
              <a:extLst>
                <a:ext uri="{FF2B5EF4-FFF2-40B4-BE49-F238E27FC236}">
                  <a16:creationId xmlns:a16="http://schemas.microsoft.com/office/drawing/2014/main" id="{3F849CCC-C8BA-4AFA-BC29-600A33E756FA}"/>
                </a:ext>
              </a:extLst>
            </p:cNvPr>
            <p:cNvSpPr/>
            <p:nvPr/>
          </p:nvSpPr>
          <p:spPr>
            <a:xfrm>
              <a:off x="7211517" y="1470179"/>
              <a:ext cx="105500" cy="4164749"/>
            </a:xfrm>
            <a:prstGeom prst="rect">
              <a:avLst/>
            </a:prstGeom>
            <a:solidFill>
              <a:schemeClr val="accent4">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sp>
          <p:nvSpPr>
            <p:cNvPr id="38" name="Oval 37">
              <a:extLst>
                <a:ext uri="{FF2B5EF4-FFF2-40B4-BE49-F238E27FC236}">
                  <a16:creationId xmlns:a16="http://schemas.microsoft.com/office/drawing/2014/main" id="{F64AD179-9B39-443E-A70B-DB602BD2DCC5}"/>
                </a:ext>
              </a:extLst>
            </p:cNvPr>
            <p:cNvSpPr/>
            <p:nvPr/>
          </p:nvSpPr>
          <p:spPr>
            <a:xfrm>
              <a:off x="6664758" y="1499097"/>
              <a:ext cx="179462" cy="17946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7</a:t>
              </a:r>
            </a:p>
          </p:txBody>
        </p:sp>
        <p:sp>
          <p:nvSpPr>
            <p:cNvPr id="39" name="Rectangle 38">
              <a:extLst>
                <a:ext uri="{FF2B5EF4-FFF2-40B4-BE49-F238E27FC236}">
                  <a16:creationId xmlns:a16="http://schemas.microsoft.com/office/drawing/2014/main" id="{FC6FEF7C-7193-4619-8192-4A4C7BAD6CC0}"/>
                </a:ext>
              </a:extLst>
            </p:cNvPr>
            <p:cNvSpPr/>
            <p:nvPr/>
          </p:nvSpPr>
          <p:spPr>
            <a:xfrm>
              <a:off x="5837053" y="3351802"/>
              <a:ext cx="122113" cy="961022"/>
            </a:xfrm>
            <a:prstGeom prst="rect">
              <a:avLst/>
            </a:prstGeom>
            <a:solidFill>
              <a:schemeClr val="accent3">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sp>
          <p:nvSpPr>
            <p:cNvPr id="40" name="TextBox 39">
              <a:extLst>
                <a:ext uri="{FF2B5EF4-FFF2-40B4-BE49-F238E27FC236}">
                  <a16:creationId xmlns:a16="http://schemas.microsoft.com/office/drawing/2014/main" id="{E841A0D2-FCBA-4805-A0F5-F1F50B0AA334}"/>
                </a:ext>
              </a:extLst>
            </p:cNvPr>
            <p:cNvSpPr txBox="1"/>
            <p:nvPr/>
          </p:nvSpPr>
          <p:spPr>
            <a:xfrm>
              <a:off x="5222968" y="4464386"/>
              <a:ext cx="434449" cy="334835"/>
            </a:xfrm>
            <a:prstGeom prst="rect">
              <a:avLst/>
            </a:prstGeom>
            <a:noFill/>
          </p:spPr>
          <p:txBody>
            <a:bodyPr wrap="square" rtlCol="0">
              <a:spAutoFit/>
            </a:bodyPr>
            <a:lstStyle/>
            <a:p>
              <a:pPr algn="ctr" defTabSz="457200" fontAlgn="base">
                <a:spcBef>
                  <a:spcPct val="0"/>
                </a:spcBef>
                <a:spcAft>
                  <a:spcPct val="0"/>
                </a:spcAft>
                <a:defRPr/>
              </a:pPr>
              <a:r>
                <a:rPr lang="en-US" sz="788" b="1" dirty="0">
                  <a:solidFill>
                    <a:prstClr val="black">
                      <a:lumMod val="50000"/>
                      <a:lumOff val="50000"/>
                    </a:prstClr>
                  </a:solidFill>
                  <a:latin typeface="Century Gothic" panose="020B0502020202020204" pitchFamily="34" charset="0"/>
                  <a:cs typeface="Arial" panose="020B0604020202020204" pitchFamily="34" charset="0"/>
                </a:rPr>
                <a:t>428 </a:t>
              </a:r>
            </a:p>
            <a:p>
              <a:pPr algn="ctr" defTabSz="457200" fontAlgn="base">
                <a:spcBef>
                  <a:spcPct val="0"/>
                </a:spcBef>
                <a:spcAft>
                  <a:spcPct val="0"/>
                </a:spcAft>
                <a:defRPr/>
              </a:pPr>
              <a:r>
                <a:rPr lang="en-US" sz="788" b="1" dirty="0">
                  <a:solidFill>
                    <a:prstClr val="black">
                      <a:lumMod val="50000"/>
                      <a:lumOff val="50000"/>
                    </a:prstClr>
                  </a:solidFill>
                  <a:latin typeface="Century Gothic" panose="020B0502020202020204" pitchFamily="34" charset="0"/>
                  <a:cs typeface="Arial" panose="020B0604020202020204" pitchFamily="34" charset="0"/>
                </a:rPr>
                <a:t>Alice</a:t>
              </a:r>
            </a:p>
          </p:txBody>
        </p:sp>
        <p:sp>
          <p:nvSpPr>
            <p:cNvPr id="41" name="TextBox 40">
              <a:extLst>
                <a:ext uri="{FF2B5EF4-FFF2-40B4-BE49-F238E27FC236}">
                  <a16:creationId xmlns:a16="http://schemas.microsoft.com/office/drawing/2014/main" id="{C5E1B882-FDE6-4314-A692-C230B3E06F8D}"/>
                </a:ext>
              </a:extLst>
            </p:cNvPr>
            <p:cNvSpPr txBox="1"/>
            <p:nvPr/>
          </p:nvSpPr>
          <p:spPr>
            <a:xfrm>
              <a:off x="2534024" y="2757784"/>
              <a:ext cx="550577" cy="334835"/>
            </a:xfrm>
            <a:prstGeom prst="rect">
              <a:avLst/>
            </a:prstGeom>
            <a:noFill/>
          </p:spPr>
          <p:txBody>
            <a:bodyPr wrap="square" rtlCol="0">
              <a:spAutoFit/>
            </a:bodyPr>
            <a:lstStyle/>
            <a:p>
              <a:pPr algn="ctr" defTabSz="457200" fontAlgn="base">
                <a:spcBef>
                  <a:spcPct val="0"/>
                </a:spcBef>
                <a:spcAft>
                  <a:spcPct val="0"/>
                </a:spcAft>
                <a:defRPr/>
              </a:pPr>
              <a:r>
                <a:rPr lang="en-US" sz="788" b="1" dirty="0">
                  <a:solidFill>
                    <a:prstClr val="black">
                      <a:lumMod val="50000"/>
                      <a:lumOff val="50000"/>
                    </a:prstClr>
                  </a:solidFill>
                  <a:latin typeface="Century Gothic" panose="020B0502020202020204" pitchFamily="34" charset="0"/>
                  <a:cs typeface="Arial" panose="020B0604020202020204" pitchFamily="34" charset="0"/>
                </a:rPr>
                <a:t>8 Orchid</a:t>
              </a:r>
            </a:p>
          </p:txBody>
        </p:sp>
        <p:sp>
          <p:nvSpPr>
            <p:cNvPr id="43" name="TextBox 42">
              <a:extLst>
                <a:ext uri="{FF2B5EF4-FFF2-40B4-BE49-F238E27FC236}">
                  <a16:creationId xmlns:a16="http://schemas.microsoft.com/office/drawing/2014/main" id="{16D9C972-58C9-4F95-A558-CCECF2F2B389}"/>
                </a:ext>
              </a:extLst>
            </p:cNvPr>
            <p:cNvSpPr txBox="1"/>
            <p:nvPr/>
          </p:nvSpPr>
          <p:spPr>
            <a:xfrm>
              <a:off x="2215766" y="5257046"/>
              <a:ext cx="2057519" cy="253916"/>
            </a:xfrm>
            <a:prstGeom prst="rect">
              <a:avLst/>
            </a:prstGeom>
            <a:solidFill>
              <a:schemeClr val="bg1"/>
            </a:solidFill>
            <a:ln w="12700" cap="flat">
              <a:solidFill>
                <a:schemeClr val="bg1">
                  <a:lumMod val="65000"/>
                </a:schemeClr>
              </a:solidFill>
            </a:ln>
            <a:effectLst/>
          </p:spPr>
          <p:txBody>
            <a:bodyPr wrap="square" rtlCol="0">
              <a:spAutoFit/>
            </a:bodyPr>
            <a:lstStyle/>
            <a:p>
              <a:pPr algn="ctr" defTabSz="342900" fontAlgn="base">
                <a:spcBef>
                  <a:spcPct val="0"/>
                </a:spcBef>
                <a:spcAft>
                  <a:spcPct val="0"/>
                </a:spcAft>
                <a:defRPr/>
              </a:pPr>
              <a:r>
                <a:rPr lang="en-US" sz="1050" b="1" dirty="0">
                  <a:solidFill>
                    <a:prstClr val="black">
                      <a:alpha val="50000"/>
                    </a:prstClr>
                  </a:solidFill>
                  <a:latin typeface="Century Gothic" panose="020B0502020202020204" pitchFamily="34" charset="0"/>
                  <a:cs typeface="Arial" panose="020B0604020202020204" pitchFamily="34" charset="0"/>
                </a:rPr>
                <a:t>JACK LONDON DISTRICT</a:t>
              </a:r>
            </a:p>
          </p:txBody>
        </p:sp>
        <p:grpSp>
          <p:nvGrpSpPr>
            <p:cNvPr id="44" name="Group 43">
              <a:extLst>
                <a:ext uri="{FF2B5EF4-FFF2-40B4-BE49-F238E27FC236}">
                  <a16:creationId xmlns:a16="http://schemas.microsoft.com/office/drawing/2014/main" id="{15133015-811F-4C39-9C58-A1C430F7468F}"/>
                </a:ext>
              </a:extLst>
            </p:cNvPr>
            <p:cNvGrpSpPr/>
            <p:nvPr/>
          </p:nvGrpSpPr>
          <p:grpSpPr>
            <a:xfrm>
              <a:off x="7300273" y="1489737"/>
              <a:ext cx="600628" cy="461665"/>
              <a:chOff x="11408680" y="831560"/>
              <a:chExt cx="800837" cy="615553"/>
            </a:xfrm>
          </p:grpSpPr>
          <p:sp>
            <p:nvSpPr>
              <p:cNvPr id="45" name="TextBox 44">
                <a:extLst>
                  <a:ext uri="{FF2B5EF4-FFF2-40B4-BE49-F238E27FC236}">
                    <a16:creationId xmlns:a16="http://schemas.microsoft.com/office/drawing/2014/main" id="{D97A7279-2DD1-4C12-9AD6-FAB2041A41B8}"/>
                  </a:ext>
                </a:extLst>
              </p:cNvPr>
              <p:cNvSpPr txBox="1"/>
              <p:nvPr/>
            </p:nvSpPr>
            <p:spPr>
              <a:xfrm>
                <a:off x="11408680" y="831560"/>
                <a:ext cx="800837" cy="615553"/>
              </a:xfrm>
              <a:prstGeom prst="rect">
                <a:avLst/>
              </a:prstGeom>
              <a:solidFill>
                <a:schemeClr val="accent4"/>
              </a:solidFill>
              <a:ln cap="rnd">
                <a:noFill/>
              </a:ln>
            </p:spPr>
            <p:txBody>
              <a:bodyPr wrap="square" rtlCol="0">
                <a:spAutoFit/>
              </a:bodyPr>
              <a:lstStyle/>
              <a:p>
                <a:pPr defTabSz="457200" fontAlgn="base">
                  <a:spcBef>
                    <a:spcPct val="0"/>
                  </a:spcBef>
                  <a:spcAft>
                    <a:spcPct val="0"/>
                  </a:spcAft>
                  <a:defRPr/>
                </a:pPr>
                <a:r>
                  <a:rPr lang="en-US" sz="600" dirty="0">
                    <a:solidFill>
                      <a:prstClr val="white"/>
                    </a:solidFill>
                    <a:latin typeface="Century Gothic" panose="020B0502020202020204" pitchFamily="34" charset="0"/>
                    <a:cs typeface="Calibri" panose="020F0502020204030204" pitchFamily="34" charset="0"/>
                  </a:rPr>
                  <a:t>2-way cycle track continuous to 9</a:t>
                </a:r>
                <a:r>
                  <a:rPr lang="en-US" sz="600" baseline="30000" dirty="0">
                    <a:solidFill>
                      <a:prstClr val="white"/>
                    </a:solidFill>
                    <a:latin typeface="Century Gothic" panose="020B0502020202020204" pitchFamily="34" charset="0"/>
                    <a:cs typeface="Calibri" panose="020F0502020204030204" pitchFamily="34" charset="0"/>
                  </a:rPr>
                  <a:t>th</a:t>
                </a:r>
                <a:r>
                  <a:rPr lang="en-US" sz="600" dirty="0">
                    <a:solidFill>
                      <a:prstClr val="white"/>
                    </a:solidFill>
                    <a:latin typeface="Century Gothic" panose="020B0502020202020204" pitchFamily="34" charset="0"/>
                    <a:cs typeface="Calibri" panose="020F0502020204030204" pitchFamily="34" charset="0"/>
                  </a:rPr>
                  <a:t> St</a:t>
                </a:r>
              </a:p>
            </p:txBody>
          </p:sp>
          <p:sp>
            <p:nvSpPr>
              <p:cNvPr id="46" name="Arrow: Up 45">
                <a:extLst>
                  <a:ext uri="{FF2B5EF4-FFF2-40B4-BE49-F238E27FC236}">
                    <a16:creationId xmlns:a16="http://schemas.microsoft.com/office/drawing/2014/main" id="{AA4666A3-DF14-4E0A-9424-F8E7746DFFD5}"/>
                  </a:ext>
                </a:extLst>
              </p:cNvPr>
              <p:cNvSpPr/>
              <p:nvPr/>
            </p:nvSpPr>
            <p:spPr>
              <a:xfrm>
                <a:off x="11997034" y="1254812"/>
                <a:ext cx="85727" cy="125608"/>
              </a:xfrm>
              <a:prstGeom prst="upArrow">
                <a:avLst>
                  <a:gd name="adj1" fmla="val 27778"/>
                  <a:gd name="adj2" fmla="val 56623"/>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grpSp>
        <p:grpSp>
          <p:nvGrpSpPr>
            <p:cNvPr id="47" name="Group 46">
              <a:extLst>
                <a:ext uri="{FF2B5EF4-FFF2-40B4-BE49-F238E27FC236}">
                  <a16:creationId xmlns:a16="http://schemas.microsoft.com/office/drawing/2014/main" id="{A873166F-5236-4CCA-87E1-BF3A14E97954}"/>
                </a:ext>
              </a:extLst>
            </p:cNvPr>
            <p:cNvGrpSpPr/>
            <p:nvPr/>
          </p:nvGrpSpPr>
          <p:grpSpPr>
            <a:xfrm>
              <a:off x="7303824" y="5196345"/>
              <a:ext cx="604191" cy="461665"/>
              <a:chOff x="11376271" y="5794915"/>
              <a:chExt cx="805588" cy="615554"/>
            </a:xfrm>
          </p:grpSpPr>
          <p:sp>
            <p:nvSpPr>
              <p:cNvPr id="48" name="TextBox 47">
                <a:extLst>
                  <a:ext uri="{FF2B5EF4-FFF2-40B4-BE49-F238E27FC236}">
                    <a16:creationId xmlns:a16="http://schemas.microsoft.com/office/drawing/2014/main" id="{8F2D3DA3-9DE9-4B41-8C0C-9ED9EDD06CDF}"/>
                  </a:ext>
                </a:extLst>
              </p:cNvPr>
              <p:cNvSpPr txBox="1"/>
              <p:nvPr/>
            </p:nvSpPr>
            <p:spPr>
              <a:xfrm>
                <a:off x="11376271" y="5794915"/>
                <a:ext cx="805588" cy="615554"/>
              </a:xfrm>
              <a:prstGeom prst="rect">
                <a:avLst/>
              </a:prstGeom>
              <a:solidFill>
                <a:schemeClr val="accent4"/>
              </a:solidFill>
              <a:ln cap="rnd">
                <a:noFill/>
              </a:ln>
            </p:spPr>
            <p:txBody>
              <a:bodyPr wrap="square" rtlCol="0">
                <a:spAutoFit/>
              </a:bodyPr>
              <a:lstStyle/>
              <a:p>
                <a:pPr defTabSz="457200" fontAlgn="base">
                  <a:spcBef>
                    <a:spcPct val="0"/>
                  </a:spcBef>
                  <a:spcAft>
                    <a:spcPct val="0"/>
                  </a:spcAft>
                  <a:defRPr/>
                </a:pPr>
                <a:r>
                  <a:rPr lang="en-US" sz="600" dirty="0">
                    <a:solidFill>
                      <a:prstClr val="white"/>
                    </a:solidFill>
                    <a:latin typeface="Century Gothic" panose="020B0502020202020204" pitchFamily="34" charset="0"/>
                    <a:cs typeface="Calibri" panose="020F0502020204030204" pitchFamily="34" charset="0"/>
                  </a:rPr>
                  <a:t>2-way cycle track continuous to 3</a:t>
                </a:r>
                <a:r>
                  <a:rPr lang="en-US" sz="600" baseline="30000" dirty="0">
                    <a:solidFill>
                      <a:prstClr val="white"/>
                    </a:solidFill>
                    <a:latin typeface="Century Gothic" panose="020B0502020202020204" pitchFamily="34" charset="0"/>
                    <a:cs typeface="Calibri" panose="020F0502020204030204" pitchFamily="34" charset="0"/>
                  </a:rPr>
                  <a:t>rd</a:t>
                </a:r>
                <a:r>
                  <a:rPr lang="en-US" sz="600" dirty="0">
                    <a:solidFill>
                      <a:prstClr val="white"/>
                    </a:solidFill>
                    <a:latin typeface="Century Gothic" panose="020B0502020202020204" pitchFamily="34" charset="0"/>
                    <a:cs typeface="Calibri" panose="020F0502020204030204" pitchFamily="34" charset="0"/>
                  </a:rPr>
                  <a:t> St</a:t>
                </a:r>
              </a:p>
            </p:txBody>
          </p:sp>
          <p:sp>
            <p:nvSpPr>
              <p:cNvPr id="49" name="Arrow: Up 48">
                <a:extLst>
                  <a:ext uri="{FF2B5EF4-FFF2-40B4-BE49-F238E27FC236}">
                    <a16:creationId xmlns:a16="http://schemas.microsoft.com/office/drawing/2014/main" id="{8F607C68-1C87-4D1D-B233-36E7DFFD7993}"/>
                  </a:ext>
                </a:extLst>
              </p:cNvPr>
              <p:cNvSpPr/>
              <p:nvPr/>
            </p:nvSpPr>
            <p:spPr>
              <a:xfrm rot="10800000">
                <a:off x="12035871" y="6211370"/>
                <a:ext cx="85727" cy="125608"/>
              </a:xfrm>
              <a:prstGeom prst="upArrow">
                <a:avLst>
                  <a:gd name="adj1" fmla="val 27778"/>
                  <a:gd name="adj2" fmla="val 56623"/>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grpSp>
        <p:grpSp>
          <p:nvGrpSpPr>
            <p:cNvPr id="50" name="Group 49">
              <a:extLst>
                <a:ext uri="{FF2B5EF4-FFF2-40B4-BE49-F238E27FC236}">
                  <a16:creationId xmlns:a16="http://schemas.microsoft.com/office/drawing/2014/main" id="{87299BA4-D327-4A3C-9628-62D1B9A7ABB3}"/>
                </a:ext>
              </a:extLst>
            </p:cNvPr>
            <p:cNvGrpSpPr/>
            <p:nvPr/>
          </p:nvGrpSpPr>
          <p:grpSpPr>
            <a:xfrm>
              <a:off x="3601618" y="3832822"/>
              <a:ext cx="796103" cy="253916"/>
              <a:chOff x="6742222" y="3905992"/>
              <a:chExt cx="1061470" cy="338554"/>
            </a:xfrm>
          </p:grpSpPr>
          <p:sp>
            <p:nvSpPr>
              <p:cNvPr id="51" name="TextBox 50">
                <a:extLst>
                  <a:ext uri="{FF2B5EF4-FFF2-40B4-BE49-F238E27FC236}">
                    <a16:creationId xmlns:a16="http://schemas.microsoft.com/office/drawing/2014/main" id="{AEF2BB34-D32C-47A2-A970-15479D2AAB21}"/>
                  </a:ext>
                </a:extLst>
              </p:cNvPr>
              <p:cNvSpPr txBox="1"/>
              <p:nvPr/>
            </p:nvSpPr>
            <p:spPr>
              <a:xfrm>
                <a:off x="6999626" y="3905992"/>
                <a:ext cx="804066" cy="338554"/>
              </a:xfrm>
              <a:prstGeom prst="rect">
                <a:avLst/>
              </a:prstGeom>
              <a:noFill/>
            </p:spPr>
            <p:txBody>
              <a:bodyPr wrap="none" rtlCol="0">
                <a:spAutoFit/>
              </a:bodyPr>
              <a:lstStyle/>
              <a:p>
                <a:pPr defTabSz="457200" fontAlgn="base">
                  <a:spcBef>
                    <a:spcPct val="0"/>
                  </a:spcBef>
                  <a:spcAft>
                    <a:spcPct val="0"/>
                  </a:spcAft>
                  <a:defRPr/>
                </a:pPr>
                <a:r>
                  <a:rPr lang="en-US" sz="1050" b="1" dirty="0">
                    <a:solidFill>
                      <a:prstClr val="white"/>
                    </a:solidFill>
                    <a:latin typeface="Century Gothic" panose="020B0502020202020204" pitchFamily="34" charset="0"/>
                  </a:rPr>
                  <a:t>SOUTH</a:t>
                </a:r>
              </a:p>
            </p:txBody>
          </p:sp>
          <p:sp>
            <p:nvSpPr>
              <p:cNvPr id="52" name="Pentagon 120">
                <a:extLst>
                  <a:ext uri="{FF2B5EF4-FFF2-40B4-BE49-F238E27FC236}">
                    <a16:creationId xmlns:a16="http://schemas.microsoft.com/office/drawing/2014/main" id="{DB70939E-3ED5-4C8A-9ABF-9D0442908D45}"/>
                  </a:ext>
                </a:extLst>
              </p:cNvPr>
              <p:cNvSpPr/>
              <p:nvPr/>
            </p:nvSpPr>
            <p:spPr>
              <a:xfrm>
                <a:off x="6742222" y="3953018"/>
                <a:ext cx="311266" cy="213724"/>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grpSp>
        <p:grpSp>
          <p:nvGrpSpPr>
            <p:cNvPr id="53" name="Group 52">
              <a:extLst>
                <a:ext uri="{FF2B5EF4-FFF2-40B4-BE49-F238E27FC236}">
                  <a16:creationId xmlns:a16="http://schemas.microsoft.com/office/drawing/2014/main" id="{952D68E5-A12B-46CB-A462-B5ECF93C3A9A}"/>
                </a:ext>
              </a:extLst>
            </p:cNvPr>
            <p:cNvGrpSpPr/>
            <p:nvPr/>
          </p:nvGrpSpPr>
          <p:grpSpPr>
            <a:xfrm>
              <a:off x="2146772" y="3586261"/>
              <a:ext cx="836871" cy="253916"/>
              <a:chOff x="5092749" y="3742227"/>
              <a:chExt cx="1115829" cy="338554"/>
            </a:xfrm>
          </p:grpSpPr>
          <p:sp>
            <p:nvSpPr>
              <p:cNvPr id="54" name="TextBox 53">
                <a:extLst>
                  <a:ext uri="{FF2B5EF4-FFF2-40B4-BE49-F238E27FC236}">
                    <a16:creationId xmlns:a16="http://schemas.microsoft.com/office/drawing/2014/main" id="{B407F1F1-A800-4738-A6AD-E00D98835D2F}"/>
                  </a:ext>
                </a:extLst>
              </p:cNvPr>
              <p:cNvSpPr txBox="1"/>
              <p:nvPr/>
            </p:nvSpPr>
            <p:spPr>
              <a:xfrm>
                <a:off x="5376726" y="3742227"/>
                <a:ext cx="831852" cy="338554"/>
              </a:xfrm>
              <a:prstGeom prst="rect">
                <a:avLst/>
              </a:prstGeom>
              <a:noFill/>
            </p:spPr>
            <p:txBody>
              <a:bodyPr wrap="none" rtlCol="0">
                <a:spAutoFit/>
              </a:bodyPr>
              <a:lstStyle/>
              <a:p>
                <a:pPr defTabSz="457200" fontAlgn="base">
                  <a:spcBef>
                    <a:spcPct val="0"/>
                  </a:spcBef>
                  <a:spcAft>
                    <a:spcPct val="0"/>
                  </a:spcAft>
                  <a:defRPr/>
                </a:pPr>
                <a:r>
                  <a:rPr lang="en-US" sz="1050" b="1" dirty="0">
                    <a:solidFill>
                      <a:prstClr val="white"/>
                    </a:solidFill>
                    <a:latin typeface="Century Gothic" panose="020B0502020202020204" pitchFamily="34" charset="0"/>
                  </a:rPr>
                  <a:t>NORTH</a:t>
                </a:r>
              </a:p>
            </p:txBody>
          </p:sp>
          <p:sp>
            <p:nvSpPr>
              <p:cNvPr id="55" name="Pentagon 123">
                <a:extLst>
                  <a:ext uri="{FF2B5EF4-FFF2-40B4-BE49-F238E27FC236}">
                    <a16:creationId xmlns:a16="http://schemas.microsoft.com/office/drawing/2014/main" id="{F92771C4-5CAB-40B4-BB78-9E69D3194006}"/>
                  </a:ext>
                </a:extLst>
              </p:cNvPr>
              <p:cNvSpPr/>
              <p:nvPr/>
            </p:nvSpPr>
            <p:spPr>
              <a:xfrm rot="10800000">
                <a:off x="5092749" y="3789253"/>
                <a:ext cx="311266" cy="213724"/>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grpSp>
        <p:grpSp>
          <p:nvGrpSpPr>
            <p:cNvPr id="56" name="Group 55">
              <a:extLst>
                <a:ext uri="{FF2B5EF4-FFF2-40B4-BE49-F238E27FC236}">
                  <a16:creationId xmlns:a16="http://schemas.microsoft.com/office/drawing/2014/main" id="{359EF8FA-3187-4C88-A722-A310BD47F69A}"/>
                </a:ext>
              </a:extLst>
            </p:cNvPr>
            <p:cNvGrpSpPr/>
            <p:nvPr/>
          </p:nvGrpSpPr>
          <p:grpSpPr>
            <a:xfrm>
              <a:off x="3300545" y="4270418"/>
              <a:ext cx="3909030" cy="180588"/>
              <a:chOff x="1957246" y="4535651"/>
              <a:chExt cx="5212040" cy="240784"/>
            </a:xfrm>
          </p:grpSpPr>
          <p:sp>
            <p:nvSpPr>
              <p:cNvPr id="57" name="Freeform 35">
                <a:extLst>
                  <a:ext uri="{FF2B5EF4-FFF2-40B4-BE49-F238E27FC236}">
                    <a16:creationId xmlns:a16="http://schemas.microsoft.com/office/drawing/2014/main" id="{C7C6BFA6-7300-4BBE-9A9C-B2E84880BA0C}"/>
                  </a:ext>
                </a:extLst>
              </p:cNvPr>
              <p:cNvSpPr/>
              <p:nvPr/>
            </p:nvSpPr>
            <p:spPr>
              <a:xfrm>
                <a:off x="2282367" y="4592192"/>
                <a:ext cx="4886919" cy="127702"/>
              </a:xfrm>
              <a:custGeom>
                <a:avLst/>
                <a:gdLst>
                  <a:gd name="connsiteX0" fmla="*/ 1935126 w 1945758"/>
                  <a:gd name="connsiteY0" fmla="*/ 0 h 255181"/>
                  <a:gd name="connsiteX1" fmla="*/ 0 w 1945758"/>
                  <a:gd name="connsiteY1" fmla="*/ 0 h 255181"/>
                  <a:gd name="connsiteX2" fmla="*/ 0 w 1945758"/>
                  <a:gd name="connsiteY2" fmla="*/ 255181 h 255181"/>
                  <a:gd name="connsiteX3" fmla="*/ 1945758 w 1945758"/>
                  <a:gd name="connsiteY3" fmla="*/ 255181 h 255181"/>
                  <a:gd name="connsiteX4" fmla="*/ 1935126 w 1945758"/>
                  <a:gd name="connsiteY4" fmla="*/ 0 h 255181"/>
                  <a:gd name="connsiteX0" fmla="*/ 1946505 w 1946505"/>
                  <a:gd name="connsiteY0" fmla="*/ 0 h 255181"/>
                  <a:gd name="connsiteX1" fmla="*/ 0 w 1946505"/>
                  <a:gd name="connsiteY1" fmla="*/ 0 h 255181"/>
                  <a:gd name="connsiteX2" fmla="*/ 0 w 1946505"/>
                  <a:gd name="connsiteY2" fmla="*/ 255181 h 255181"/>
                  <a:gd name="connsiteX3" fmla="*/ 1945758 w 1946505"/>
                  <a:gd name="connsiteY3" fmla="*/ 255181 h 255181"/>
                  <a:gd name="connsiteX4" fmla="*/ 1946505 w 1946505"/>
                  <a:gd name="connsiteY4" fmla="*/ 0 h 25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505" h="255181">
                    <a:moveTo>
                      <a:pt x="1946505" y="0"/>
                    </a:moveTo>
                    <a:lnTo>
                      <a:pt x="0" y="0"/>
                    </a:lnTo>
                    <a:lnTo>
                      <a:pt x="0" y="255181"/>
                    </a:lnTo>
                    <a:lnTo>
                      <a:pt x="1945758" y="255181"/>
                    </a:lnTo>
                    <a:lnTo>
                      <a:pt x="1946505" y="0"/>
                    </a:lnTo>
                    <a:close/>
                  </a:path>
                </a:pathLst>
              </a:custGeom>
              <a:solidFill>
                <a:srgbClr val="FFC00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srgbClr val="D2812E"/>
                  </a:solidFill>
                  <a:latin typeface="Century Gothic"/>
                </a:endParaRPr>
              </a:p>
            </p:txBody>
          </p:sp>
          <p:sp>
            <p:nvSpPr>
              <p:cNvPr id="58" name="Oval 57">
                <a:extLst>
                  <a:ext uri="{FF2B5EF4-FFF2-40B4-BE49-F238E27FC236}">
                    <a16:creationId xmlns:a16="http://schemas.microsoft.com/office/drawing/2014/main" id="{651CC94C-090B-47E2-9FEF-33D9FF3DC477}"/>
                  </a:ext>
                </a:extLst>
              </p:cNvPr>
              <p:cNvSpPr/>
              <p:nvPr/>
            </p:nvSpPr>
            <p:spPr>
              <a:xfrm>
                <a:off x="1957246" y="4535651"/>
                <a:ext cx="261904" cy="240784"/>
              </a:xfrm>
              <a:prstGeom prst="ellipse">
                <a:avLst/>
              </a:prstGeom>
              <a:solidFill>
                <a:srgbClr val="F2B8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1</a:t>
                </a:r>
              </a:p>
            </p:txBody>
          </p:sp>
        </p:grpSp>
        <p:sp>
          <p:nvSpPr>
            <p:cNvPr id="59" name="Oval 58">
              <a:extLst>
                <a:ext uri="{FF2B5EF4-FFF2-40B4-BE49-F238E27FC236}">
                  <a16:creationId xmlns:a16="http://schemas.microsoft.com/office/drawing/2014/main" id="{EC590CB4-53A9-4390-B488-77771644841A}"/>
                </a:ext>
              </a:extLst>
            </p:cNvPr>
            <p:cNvSpPr/>
            <p:nvPr/>
          </p:nvSpPr>
          <p:spPr>
            <a:xfrm>
              <a:off x="4615730" y="4617780"/>
              <a:ext cx="196428" cy="180588"/>
            </a:xfrm>
            <a:prstGeom prst="ellipse">
              <a:avLst/>
            </a:prstGeom>
            <a:solidFill>
              <a:srgbClr val="2B9C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2</a:t>
              </a:r>
            </a:p>
          </p:txBody>
        </p:sp>
        <p:sp>
          <p:nvSpPr>
            <p:cNvPr id="60" name="Oval 59">
              <a:extLst>
                <a:ext uri="{FF2B5EF4-FFF2-40B4-BE49-F238E27FC236}">
                  <a16:creationId xmlns:a16="http://schemas.microsoft.com/office/drawing/2014/main" id="{6FD126C1-27A7-4E95-BBEF-36D2FF9B054B}"/>
                </a:ext>
              </a:extLst>
            </p:cNvPr>
            <p:cNvSpPr/>
            <p:nvPr/>
          </p:nvSpPr>
          <p:spPr>
            <a:xfrm>
              <a:off x="7350501" y="3131432"/>
              <a:ext cx="196428" cy="180588"/>
            </a:xfrm>
            <a:prstGeom prst="ellipse">
              <a:avLst/>
            </a:prstGeom>
            <a:solidFill>
              <a:srgbClr val="A61D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3</a:t>
              </a:r>
            </a:p>
          </p:txBody>
        </p:sp>
        <p:sp>
          <p:nvSpPr>
            <p:cNvPr id="61" name="Oval 60">
              <a:extLst>
                <a:ext uri="{FF2B5EF4-FFF2-40B4-BE49-F238E27FC236}">
                  <a16:creationId xmlns:a16="http://schemas.microsoft.com/office/drawing/2014/main" id="{ABB65D52-19F9-47EE-9801-C1AAAF9FDD74}"/>
                </a:ext>
              </a:extLst>
            </p:cNvPr>
            <p:cNvSpPr/>
            <p:nvPr/>
          </p:nvSpPr>
          <p:spPr>
            <a:xfrm>
              <a:off x="6541029" y="2422676"/>
              <a:ext cx="196428" cy="180588"/>
            </a:xfrm>
            <a:prstGeom prst="ellipse">
              <a:avLst/>
            </a:prstGeom>
            <a:solidFill>
              <a:srgbClr val="0C4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4</a:t>
              </a:r>
            </a:p>
          </p:txBody>
        </p:sp>
        <p:sp>
          <p:nvSpPr>
            <p:cNvPr id="74" name="Oval 73">
              <a:extLst>
                <a:ext uri="{FF2B5EF4-FFF2-40B4-BE49-F238E27FC236}">
                  <a16:creationId xmlns:a16="http://schemas.microsoft.com/office/drawing/2014/main" id="{CAA79DBF-8A80-4171-A0CA-36DE7F9B11DD}"/>
                </a:ext>
              </a:extLst>
            </p:cNvPr>
            <p:cNvSpPr/>
            <p:nvPr/>
          </p:nvSpPr>
          <p:spPr>
            <a:xfrm>
              <a:off x="6656917" y="3397821"/>
              <a:ext cx="196428" cy="192590"/>
            </a:xfrm>
            <a:prstGeom prst="ellipse">
              <a:avLst/>
            </a:prstGeom>
            <a:solidFill>
              <a:srgbClr val="006C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5</a:t>
              </a:r>
            </a:p>
          </p:txBody>
        </p:sp>
        <p:sp>
          <p:nvSpPr>
            <p:cNvPr id="75" name="Freeform 50">
              <a:extLst>
                <a:ext uri="{FF2B5EF4-FFF2-40B4-BE49-F238E27FC236}">
                  <a16:creationId xmlns:a16="http://schemas.microsoft.com/office/drawing/2014/main" id="{A0BDD6B9-1CA1-498C-A956-90907AD0EE6E}"/>
                </a:ext>
              </a:extLst>
            </p:cNvPr>
            <p:cNvSpPr/>
            <p:nvPr/>
          </p:nvSpPr>
          <p:spPr>
            <a:xfrm>
              <a:off x="6531214" y="3369691"/>
              <a:ext cx="92244" cy="1886266"/>
            </a:xfrm>
            <a:custGeom>
              <a:avLst/>
              <a:gdLst>
                <a:gd name="connsiteX0" fmla="*/ 1935126 w 1945758"/>
                <a:gd name="connsiteY0" fmla="*/ 0 h 255181"/>
                <a:gd name="connsiteX1" fmla="*/ 0 w 1945758"/>
                <a:gd name="connsiteY1" fmla="*/ 0 h 255181"/>
                <a:gd name="connsiteX2" fmla="*/ 0 w 1945758"/>
                <a:gd name="connsiteY2" fmla="*/ 255181 h 255181"/>
                <a:gd name="connsiteX3" fmla="*/ 1945758 w 1945758"/>
                <a:gd name="connsiteY3" fmla="*/ 255181 h 255181"/>
                <a:gd name="connsiteX4" fmla="*/ 1935126 w 1945758"/>
                <a:gd name="connsiteY4" fmla="*/ 0 h 255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758" h="255181">
                  <a:moveTo>
                    <a:pt x="1935126" y="0"/>
                  </a:moveTo>
                  <a:lnTo>
                    <a:pt x="0" y="0"/>
                  </a:lnTo>
                  <a:lnTo>
                    <a:pt x="0" y="255181"/>
                  </a:lnTo>
                  <a:lnTo>
                    <a:pt x="1945758" y="255181"/>
                  </a:lnTo>
                  <a:lnTo>
                    <a:pt x="1935126" y="0"/>
                  </a:lnTo>
                  <a:close/>
                </a:path>
              </a:pathLst>
            </a:custGeom>
            <a:solidFill>
              <a:srgbClr val="006C3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endParaRPr lang="en-US" dirty="0">
                <a:solidFill>
                  <a:prstClr val="white"/>
                </a:solidFill>
                <a:latin typeface="Century Gothic"/>
              </a:endParaRPr>
            </a:p>
          </p:txBody>
        </p:sp>
        <p:sp>
          <p:nvSpPr>
            <p:cNvPr id="76" name="Oval 75">
              <a:extLst>
                <a:ext uri="{FF2B5EF4-FFF2-40B4-BE49-F238E27FC236}">
                  <a16:creationId xmlns:a16="http://schemas.microsoft.com/office/drawing/2014/main" id="{1EDE8219-8EDE-4FD7-B8CA-83FE7EBBA1C3}"/>
                </a:ext>
              </a:extLst>
            </p:cNvPr>
            <p:cNvSpPr/>
            <p:nvPr/>
          </p:nvSpPr>
          <p:spPr>
            <a:xfrm>
              <a:off x="5979337" y="3356114"/>
              <a:ext cx="196428" cy="19259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fontAlgn="base">
                <a:spcBef>
                  <a:spcPct val="0"/>
                </a:spcBef>
                <a:spcAft>
                  <a:spcPct val="0"/>
                </a:spcAft>
                <a:defRPr/>
              </a:pPr>
              <a:r>
                <a:rPr lang="en-US" sz="1050" b="1" dirty="0">
                  <a:solidFill>
                    <a:prstClr val="white"/>
                  </a:solidFill>
                  <a:latin typeface="Century Gothic"/>
                </a:rPr>
                <a:t>6</a:t>
              </a:r>
            </a:p>
          </p:txBody>
        </p:sp>
      </p:grpSp>
    </p:spTree>
    <p:extLst>
      <p:ext uri="{BB962C8B-B14F-4D97-AF65-F5344CB8AC3E}">
        <p14:creationId xmlns:p14="http://schemas.microsoft.com/office/powerpoint/2010/main" val="46573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3"/>
                                        </p:tgtEl>
                                      </p:cBhvr>
                                    </p:animEffect>
                                    <p:animScale>
                                      <p:cBhvr>
                                        <p:cTn id="12" dur="250" autoRev="1" fill="hold"/>
                                        <p:tgtEl>
                                          <p:spTgt spid="23"/>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19"/>
                                        </p:tgtEl>
                                      </p:cBhvr>
                                    </p:animEffect>
                                    <p:animScale>
                                      <p:cBhvr>
                                        <p:cTn id="15"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1000-292A-43FC-A2A1-F098E1C93321}"/>
              </a:ext>
            </a:extLst>
          </p:cNvPr>
          <p:cNvSpPr>
            <a:spLocks noGrp="1"/>
          </p:cNvSpPr>
          <p:nvPr>
            <p:ph type="title"/>
          </p:nvPr>
        </p:nvSpPr>
        <p:spPr/>
        <p:txBody>
          <a:bodyPr/>
          <a:lstStyle/>
          <a:p>
            <a:r>
              <a:rPr lang="en-US" dirty="0"/>
              <a:t>Types of Bicycle Facility</a:t>
            </a:r>
          </a:p>
        </p:txBody>
      </p:sp>
      <p:pic>
        <p:nvPicPr>
          <p:cNvPr id="1026" name="Picture 2">
            <a:extLst>
              <a:ext uri="{FF2B5EF4-FFF2-40B4-BE49-F238E27FC236}">
                <a16:creationId xmlns:a16="http://schemas.microsoft.com/office/drawing/2014/main" id="{E7E59205-6813-4D74-A8E7-52A0B89096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908" y="1774817"/>
            <a:ext cx="2142631" cy="1607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1A08C0-99C1-4CD1-8D81-593EBA0E47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7713" y="1774817"/>
            <a:ext cx="2009764" cy="1607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F72D5B2-D2F4-4EC2-9F5B-CF9F698C81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9350" y="4152214"/>
            <a:ext cx="2143747" cy="1607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3A619FA-F177-42A9-845B-9FF30BC16F94}"/>
              </a:ext>
            </a:extLst>
          </p:cNvPr>
          <p:cNvPicPr>
            <a:picLocks noChangeAspect="1"/>
          </p:cNvPicPr>
          <p:nvPr/>
        </p:nvPicPr>
        <p:blipFill>
          <a:blip r:embed="rId6"/>
          <a:stretch>
            <a:fillRect/>
          </a:stretch>
        </p:blipFill>
        <p:spPr>
          <a:xfrm>
            <a:off x="8057893" y="4147855"/>
            <a:ext cx="2369404" cy="1607810"/>
          </a:xfrm>
          <a:prstGeom prst="rect">
            <a:avLst/>
          </a:prstGeom>
        </p:spPr>
      </p:pic>
      <p:sp>
        <p:nvSpPr>
          <p:cNvPr id="6" name="TextBox 5">
            <a:extLst>
              <a:ext uri="{FF2B5EF4-FFF2-40B4-BE49-F238E27FC236}">
                <a16:creationId xmlns:a16="http://schemas.microsoft.com/office/drawing/2014/main" id="{2EBE7927-3C98-4CD2-9584-17F980C828B1}"/>
              </a:ext>
            </a:extLst>
          </p:cNvPr>
          <p:cNvSpPr txBox="1"/>
          <p:nvPr/>
        </p:nvSpPr>
        <p:spPr>
          <a:xfrm>
            <a:off x="4373390" y="3177163"/>
            <a:ext cx="760144" cy="276999"/>
          </a:xfrm>
          <a:prstGeom prst="rect">
            <a:avLst/>
          </a:prstGeom>
          <a:noFill/>
        </p:spPr>
        <p:txBody>
          <a:bodyPr wrap="none" rtlCol="0">
            <a:spAutoFit/>
          </a:bodyPr>
          <a:lstStyle/>
          <a:p>
            <a:pPr algn="l"/>
            <a:r>
              <a:rPr lang="en-US" sz="1200" b="1" dirty="0">
                <a:latin typeface="Century Gothic" panose="020B0502020202020204" pitchFamily="34" charset="0"/>
              </a:rPr>
              <a:t>0.5 mile</a:t>
            </a:r>
          </a:p>
        </p:txBody>
      </p:sp>
      <p:sp>
        <p:nvSpPr>
          <p:cNvPr id="10" name="TextBox 9">
            <a:extLst>
              <a:ext uri="{FF2B5EF4-FFF2-40B4-BE49-F238E27FC236}">
                <a16:creationId xmlns:a16="http://schemas.microsoft.com/office/drawing/2014/main" id="{63BC184B-B10E-40A5-A6A3-8E2AF9261A0D}"/>
              </a:ext>
            </a:extLst>
          </p:cNvPr>
          <p:cNvSpPr txBox="1"/>
          <p:nvPr/>
        </p:nvSpPr>
        <p:spPr>
          <a:xfrm>
            <a:off x="10293666" y="3177163"/>
            <a:ext cx="760144" cy="276999"/>
          </a:xfrm>
          <a:prstGeom prst="rect">
            <a:avLst/>
          </a:prstGeom>
          <a:noFill/>
        </p:spPr>
        <p:txBody>
          <a:bodyPr wrap="none" rtlCol="0">
            <a:spAutoFit/>
          </a:bodyPr>
          <a:lstStyle/>
          <a:p>
            <a:pPr algn="l"/>
            <a:r>
              <a:rPr lang="en-US" sz="1200" b="1" dirty="0">
                <a:latin typeface="Century Gothic" panose="020B0502020202020204" pitchFamily="34" charset="0"/>
              </a:rPr>
              <a:t>0.4 mile</a:t>
            </a:r>
          </a:p>
        </p:txBody>
      </p:sp>
      <p:sp>
        <p:nvSpPr>
          <p:cNvPr id="11" name="TextBox 10">
            <a:extLst>
              <a:ext uri="{FF2B5EF4-FFF2-40B4-BE49-F238E27FC236}">
                <a16:creationId xmlns:a16="http://schemas.microsoft.com/office/drawing/2014/main" id="{1993F9F3-2C4C-40A8-8632-25AE2610EF4D}"/>
              </a:ext>
            </a:extLst>
          </p:cNvPr>
          <p:cNvSpPr txBox="1"/>
          <p:nvPr/>
        </p:nvSpPr>
        <p:spPr>
          <a:xfrm>
            <a:off x="10380229" y="5552025"/>
            <a:ext cx="760144" cy="276999"/>
          </a:xfrm>
          <a:prstGeom prst="rect">
            <a:avLst/>
          </a:prstGeom>
          <a:noFill/>
        </p:spPr>
        <p:txBody>
          <a:bodyPr wrap="none" rtlCol="0">
            <a:spAutoFit/>
          </a:bodyPr>
          <a:lstStyle/>
          <a:p>
            <a:pPr algn="l"/>
            <a:r>
              <a:rPr lang="en-US" sz="1200" b="1" dirty="0">
                <a:latin typeface="Century Gothic" panose="020B0502020202020204" pitchFamily="34" charset="0"/>
              </a:rPr>
              <a:t>0.8 mile</a:t>
            </a:r>
          </a:p>
        </p:txBody>
      </p:sp>
      <p:sp>
        <p:nvSpPr>
          <p:cNvPr id="12" name="TextBox 11">
            <a:extLst>
              <a:ext uri="{FF2B5EF4-FFF2-40B4-BE49-F238E27FC236}">
                <a16:creationId xmlns:a16="http://schemas.microsoft.com/office/drawing/2014/main" id="{F97E31C9-0329-48CD-96C9-9A45C0FF5F5A}"/>
              </a:ext>
            </a:extLst>
          </p:cNvPr>
          <p:cNvSpPr txBox="1"/>
          <p:nvPr/>
        </p:nvSpPr>
        <p:spPr>
          <a:xfrm>
            <a:off x="4373390" y="5552025"/>
            <a:ext cx="760144" cy="276999"/>
          </a:xfrm>
          <a:prstGeom prst="rect">
            <a:avLst/>
          </a:prstGeom>
          <a:noFill/>
        </p:spPr>
        <p:txBody>
          <a:bodyPr wrap="none" rtlCol="0">
            <a:spAutoFit/>
          </a:bodyPr>
          <a:lstStyle/>
          <a:p>
            <a:pPr algn="l"/>
            <a:r>
              <a:rPr lang="en-US" sz="1200" b="1" dirty="0">
                <a:latin typeface="Century Gothic" panose="020B0502020202020204" pitchFamily="34" charset="0"/>
              </a:rPr>
              <a:t>0.2 mile</a:t>
            </a:r>
          </a:p>
        </p:txBody>
      </p:sp>
      <p:sp>
        <p:nvSpPr>
          <p:cNvPr id="13" name="Rounded Rectangle 4">
            <a:extLst>
              <a:ext uri="{FF2B5EF4-FFF2-40B4-BE49-F238E27FC236}">
                <a16:creationId xmlns:a16="http://schemas.microsoft.com/office/drawing/2014/main" id="{6D3DAA43-5A41-46F4-9617-DCCBBFEE968B}"/>
              </a:ext>
            </a:extLst>
          </p:cNvPr>
          <p:cNvSpPr/>
          <p:nvPr/>
        </p:nvSpPr>
        <p:spPr>
          <a:xfrm>
            <a:off x="896153" y="2204516"/>
            <a:ext cx="2840317" cy="2665606"/>
          </a:xfrm>
          <a:prstGeom prst="roundRect">
            <a:avLst/>
          </a:prstGeom>
          <a:solidFill>
            <a:srgbClr val="E58E1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b="1" dirty="0">
                <a:solidFill>
                  <a:prstClr val="white"/>
                </a:solidFill>
                <a:latin typeface="Century Gothic" pitchFamily="34" charset="0"/>
              </a:rPr>
              <a:t>This project will add over 1.9 miles of new bike facilities and </a:t>
            </a:r>
            <a:br>
              <a:rPr lang="en-US" b="1" dirty="0">
                <a:solidFill>
                  <a:prstClr val="white"/>
                </a:solidFill>
                <a:latin typeface="Century Gothic" pitchFamily="34" charset="0"/>
              </a:rPr>
            </a:br>
            <a:r>
              <a:rPr lang="en-US" b="1" dirty="0">
                <a:solidFill>
                  <a:prstClr val="white"/>
                </a:solidFill>
                <a:latin typeface="Century Gothic" pitchFamily="34" charset="0"/>
              </a:rPr>
              <a:t>0.7 miles of new sidewalks in Oakland!</a:t>
            </a:r>
          </a:p>
        </p:txBody>
      </p:sp>
      <p:cxnSp>
        <p:nvCxnSpPr>
          <p:cNvPr id="14" name="Straight Connector 13">
            <a:extLst>
              <a:ext uri="{FF2B5EF4-FFF2-40B4-BE49-F238E27FC236}">
                <a16:creationId xmlns:a16="http://schemas.microsoft.com/office/drawing/2014/main" id="{6EFE0955-9D40-4D42-8EA4-4EECCDB470A3}"/>
              </a:ext>
            </a:extLst>
          </p:cNvPr>
          <p:cNvCxnSpPr/>
          <p:nvPr/>
        </p:nvCxnSpPr>
        <p:spPr>
          <a:xfrm>
            <a:off x="7741920" y="1329133"/>
            <a:ext cx="0" cy="441637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F86A7A-1972-49A9-8924-DAACE88930E6}"/>
              </a:ext>
            </a:extLst>
          </p:cNvPr>
          <p:cNvCxnSpPr>
            <a:cxnSpLocks/>
          </p:cNvCxnSpPr>
          <p:nvPr/>
        </p:nvCxnSpPr>
        <p:spPr>
          <a:xfrm>
            <a:off x="4382225" y="3537319"/>
            <a:ext cx="6758148"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6EB35C-0D95-4817-A7C3-2AF6C40AD1FC}"/>
              </a:ext>
            </a:extLst>
          </p:cNvPr>
          <p:cNvSpPr txBox="1"/>
          <p:nvPr/>
        </p:nvSpPr>
        <p:spPr>
          <a:xfrm>
            <a:off x="5488947" y="1216286"/>
            <a:ext cx="1404552" cy="523220"/>
          </a:xfrm>
          <a:prstGeom prst="rect">
            <a:avLst/>
          </a:prstGeom>
          <a:noFill/>
        </p:spPr>
        <p:txBody>
          <a:bodyPr wrap="none" rtlCol="0">
            <a:spAutoFit/>
          </a:bodyPr>
          <a:lstStyle/>
          <a:p>
            <a:pPr algn="ctr"/>
            <a:r>
              <a:rPr lang="en-US" sz="1600" b="1" dirty="0">
                <a:latin typeface="Century Gothic" panose="020B0502020202020204" pitchFamily="34" charset="0"/>
              </a:rPr>
              <a:t>Class I</a:t>
            </a:r>
          </a:p>
          <a:p>
            <a:pPr algn="ctr"/>
            <a:r>
              <a:rPr lang="en-US" sz="1200" dirty="0">
                <a:latin typeface="Century Gothic" panose="020B0502020202020204" pitchFamily="34" charset="0"/>
              </a:rPr>
              <a:t>Shared-Use Path</a:t>
            </a:r>
          </a:p>
        </p:txBody>
      </p:sp>
      <p:sp>
        <p:nvSpPr>
          <p:cNvPr id="23" name="TextBox 22">
            <a:extLst>
              <a:ext uri="{FF2B5EF4-FFF2-40B4-BE49-F238E27FC236}">
                <a16:creationId xmlns:a16="http://schemas.microsoft.com/office/drawing/2014/main" id="{01755A55-A234-4C44-9A7F-AF3AB9CB5735}"/>
              </a:ext>
            </a:extLst>
          </p:cNvPr>
          <p:cNvSpPr txBox="1"/>
          <p:nvPr/>
        </p:nvSpPr>
        <p:spPr>
          <a:xfrm>
            <a:off x="7980070" y="1216286"/>
            <a:ext cx="2525050" cy="523220"/>
          </a:xfrm>
          <a:prstGeom prst="rect">
            <a:avLst/>
          </a:prstGeom>
          <a:noFill/>
        </p:spPr>
        <p:txBody>
          <a:bodyPr wrap="none" rtlCol="0">
            <a:spAutoFit/>
          </a:bodyPr>
          <a:lstStyle/>
          <a:p>
            <a:pPr algn="ctr"/>
            <a:r>
              <a:rPr lang="en-US" sz="1600" b="1" dirty="0">
                <a:latin typeface="Century Gothic" panose="020B0502020202020204" pitchFamily="34" charset="0"/>
              </a:rPr>
              <a:t>Class II</a:t>
            </a:r>
          </a:p>
          <a:p>
            <a:pPr algn="ctr"/>
            <a:r>
              <a:rPr lang="en-US" sz="1200" dirty="0">
                <a:latin typeface="Century Gothic" panose="020B0502020202020204" pitchFamily="34" charset="0"/>
              </a:rPr>
              <a:t>Bike Lane (incl. protected lane)</a:t>
            </a:r>
          </a:p>
        </p:txBody>
      </p:sp>
      <p:sp>
        <p:nvSpPr>
          <p:cNvPr id="24" name="TextBox 23">
            <a:extLst>
              <a:ext uri="{FF2B5EF4-FFF2-40B4-BE49-F238E27FC236}">
                <a16:creationId xmlns:a16="http://schemas.microsoft.com/office/drawing/2014/main" id="{DFD47FB4-9886-4375-970B-DC71F8A01C21}"/>
              </a:ext>
            </a:extLst>
          </p:cNvPr>
          <p:cNvSpPr txBox="1"/>
          <p:nvPr/>
        </p:nvSpPr>
        <p:spPr>
          <a:xfrm>
            <a:off x="4816488" y="3573406"/>
            <a:ext cx="2749471" cy="523220"/>
          </a:xfrm>
          <a:prstGeom prst="rect">
            <a:avLst/>
          </a:prstGeom>
          <a:noFill/>
        </p:spPr>
        <p:txBody>
          <a:bodyPr wrap="none" rtlCol="0">
            <a:spAutoFit/>
          </a:bodyPr>
          <a:lstStyle/>
          <a:p>
            <a:pPr algn="ctr"/>
            <a:r>
              <a:rPr lang="en-US" sz="1600" b="1" dirty="0">
                <a:latin typeface="Century Gothic" panose="020B0502020202020204" pitchFamily="34" charset="0"/>
              </a:rPr>
              <a:t>Class III</a:t>
            </a:r>
          </a:p>
          <a:p>
            <a:pPr algn="ctr"/>
            <a:r>
              <a:rPr lang="en-US" sz="1200" dirty="0">
                <a:latin typeface="Century Gothic" panose="020B0502020202020204" pitchFamily="34" charset="0"/>
              </a:rPr>
              <a:t>Bike Lane (incl. sharrow, Bike Blvd.)</a:t>
            </a:r>
          </a:p>
        </p:txBody>
      </p:sp>
      <p:sp>
        <p:nvSpPr>
          <p:cNvPr id="25" name="TextBox 24">
            <a:extLst>
              <a:ext uri="{FF2B5EF4-FFF2-40B4-BE49-F238E27FC236}">
                <a16:creationId xmlns:a16="http://schemas.microsoft.com/office/drawing/2014/main" id="{ACFFD378-84F6-4AE4-B3E9-5FF0933DC359}"/>
              </a:ext>
            </a:extLst>
          </p:cNvPr>
          <p:cNvSpPr txBox="1"/>
          <p:nvPr/>
        </p:nvSpPr>
        <p:spPr>
          <a:xfrm>
            <a:off x="8713444" y="3573406"/>
            <a:ext cx="1058303" cy="523220"/>
          </a:xfrm>
          <a:prstGeom prst="rect">
            <a:avLst/>
          </a:prstGeom>
          <a:noFill/>
        </p:spPr>
        <p:txBody>
          <a:bodyPr wrap="none" rtlCol="0">
            <a:spAutoFit/>
          </a:bodyPr>
          <a:lstStyle/>
          <a:p>
            <a:pPr algn="ctr"/>
            <a:r>
              <a:rPr lang="en-US" sz="1600" b="1" dirty="0">
                <a:latin typeface="Century Gothic" panose="020B0502020202020204" pitchFamily="34" charset="0"/>
              </a:rPr>
              <a:t>Class IV</a:t>
            </a:r>
          </a:p>
          <a:p>
            <a:pPr algn="ctr"/>
            <a:r>
              <a:rPr lang="en-US" sz="1200" dirty="0">
                <a:latin typeface="Century Gothic" panose="020B0502020202020204" pitchFamily="34" charset="0"/>
              </a:rPr>
              <a:t>Cycle Track</a:t>
            </a:r>
          </a:p>
        </p:txBody>
      </p:sp>
    </p:spTree>
    <p:extLst>
      <p:ext uri="{BB962C8B-B14F-4D97-AF65-F5344CB8AC3E}">
        <p14:creationId xmlns:p14="http://schemas.microsoft.com/office/powerpoint/2010/main" val="4248009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D39B1-0CB4-4061-99B7-C6ADA4C74E9C}"/>
              </a:ext>
            </a:extLst>
          </p:cNvPr>
          <p:cNvSpPr>
            <a:spLocks noGrp="1"/>
          </p:cNvSpPr>
          <p:nvPr>
            <p:ph type="title"/>
          </p:nvPr>
        </p:nvSpPr>
        <p:spPr/>
        <p:txBody>
          <a:bodyPr>
            <a:noAutofit/>
          </a:bodyPr>
          <a:lstStyle/>
          <a:p>
            <a:r>
              <a:rPr lang="en-US" dirty="0"/>
              <a:t>Bike/Ped Safety and Access Improvements </a:t>
            </a:r>
            <a:br>
              <a:rPr lang="en-US" dirty="0"/>
            </a:br>
            <a:r>
              <a:rPr lang="en-US" dirty="0"/>
              <a:t>in Oakland</a:t>
            </a:r>
          </a:p>
        </p:txBody>
      </p:sp>
      <p:sp>
        <p:nvSpPr>
          <p:cNvPr id="74" name="Rectangle 73">
            <a:extLst>
              <a:ext uri="{FF2B5EF4-FFF2-40B4-BE49-F238E27FC236}">
                <a16:creationId xmlns:a16="http://schemas.microsoft.com/office/drawing/2014/main" id="{A73B4E2A-337D-4FDE-8982-9E2FC43E8A12}"/>
              </a:ext>
            </a:extLst>
          </p:cNvPr>
          <p:cNvSpPr/>
          <p:nvPr/>
        </p:nvSpPr>
        <p:spPr>
          <a:xfrm>
            <a:off x="12502907" y="1819743"/>
            <a:ext cx="1344604" cy="5765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884" fontAlgn="base">
              <a:spcBef>
                <a:spcPts val="225"/>
              </a:spcBef>
              <a:spcAft>
                <a:spcPts val="225"/>
              </a:spcAft>
              <a:defRPr/>
            </a:pPr>
            <a:br>
              <a:rPr lang="en-US" sz="900" dirty="0">
                <a:solidFill>
                  <a:prstClr val="black"/>
                </a:solidFill>
                <a:latin typeface="Century Gothic"/>
              </a:rPr>
            </a:br>
            <a:endParaRPr lang="en-US" sz="900" dirty="0">
              <a:solidFill>
                <a:prstClr val="black"/>
              </a:solidFill>
              <a:latin typeface="Century Gothic"/>
            </a:endParaRPr>
          </a:p>
        </p:txBody>
      </p:sp>
      <p:sp>
        <p:nvSpPr>
          <p:cNvPr id="75" name="TextBox 74">
            <a:extLst>
              <a:ext uri="{FF2B5EF4-FFF2-40B4-BE49-F238E27FC236}">
                <a16:creationId xmlns:a16="http://schemas.microsoft.com/office/drawing/2014/main" id="{6F919259-B92A-44F1-9182-6F1E36A73F18}"/>
              </a:ext>
            </a:extLst>
          </p:cNvPr>
          <p:cNvSpPr txBox="1"/>
          <p:nvPr/>
        </p:nvSpPr>
        <p:spPr>
          <a:xfrm>
            <a:off x="12521066" y="2282487"/>
            <a:ext cx="1261099" cy="253916"/>
          </a:xfrm>
          <a:prstGeom prst="rect">
            <a:avLst/>
          </a:prstGeom>
          <a:noFill/>
        </p:spPr>
        <p:txBody>
          <a:bodyPr wrap="square" rtlCol="0">
            <a:spAutoFit/>
          </a:bodyPr>
          <a:lstStyle/>
          <a:p>
            <a:pPr defTabSz="342884" fontAlgn="base">
              <a:spcBef>
                <a:spcPct val="0"/>
              </a:spcBef>
              <a:spcAft>
                <a:spcPts val="675"/>
              </a:spcAft>
              <a:defRPr/>
            </a:pPr>
            <a:endParaRPr lang="en-US" sz="1050" b="1" dirty="0">
              <a:solidFill>
                <a:srgbClr val="09A727"/>
              </a:solidFill>
              <a:latin typeface="Century Gothic"/>
            </a:endParaRPr>
          </a:p>
        </p:txBody>
      </p:sp>
      <p:sp>
        <p:nvSpPr>
          <p:cNvPr id="100" name="TextBox 99">
            <a:extLst>
              <a:ext uri="{FF2B5EF4-FFF2-40B4-BE49-F238E27FC236}">
                <a16:creationId xmlns:a16="http://schemas.microsoft.com/office/drawing/2014/main" id="{8B0D405E-609D-45EE-B324-728EF53EB7AD}"/>
              </a:ext>
            </a:extLst>
          </p:cNvPr>
          <p:cNvSpPr txBox="1"/>
          <p:nvPr/>
        </p:nvSpPr>
        <p:spPr>
          <a:xfrm>
            <a:off x="10309204" y="5521246"/>
            <a:ext cx="184731" cy="242374"/>
          </a:xfrm>
          <a:prstGeom prst="rect">
            <a:avLst/>
          </a:prstGeom>
          <a:noFill/>
        </p:spPr>
        <p:txBody>
          <a:bodyPr wrap="none" rtlCol="0">
            <a:spAutoFit/>
          </a:bodyPr>
          <a:lstStyle/>
          <a:p>
            <a:pPr defTabSz="342884" fontAlgn="base">
              <a:spcBef>
                <a:spcPct val="0"/>
              </a:spcBef>
              <a:spcAft>
                <a:spcPct val="0"/>
              </a:spcAft>
              <a:defRPr/>
            </a:pPr>
            <a:endParaRPr lang="en-US" sz="975" b="1" dirty="0">
              <a:solidFill>
                <a:srgbClr val="3366FF"/>
              </a:solidFill>
              <a:latin typeface="Century Gothic"/>
            </a:endParaRPr>
          </a:p>
        </p:txBody>
      </p:sp>
      <p:grpSp>
        <p:nvGrpSpPr>
          <p:cNvPr id="26" name="Group 25">
            <a:extLst>
              <a:ext uri="{FF2B5EF4-FFF2-40B4-BE49-F238E27FC236}">
                <a16:creationId xmlns:a16="http://schemas.microsoft.com/office/drawing/2014/main" id="{9CFC3445-CCE3-405F-806A-5B6C395D29E6}"/>
              </a:ext>
            </a:extLst>
          </p:cNvPr>
          <p:cNvGrpSpPr/>
          <p:nvPr/>
        </p:nvGrpSpPr>
        <p:grpSpPr>
          <a:xfrm>
            <a:off x="1327116" y="1460783"/>
            <a:ext cx="6923797" cy="6251996"/>
            <a:chOff x="1967196" y="1531903"/>
            <a:chExt cx="6923797" cy="6251996"/>
          </a:xfrm>
        </p:grpSpPr>
        <p:pic>
          <p:nvPicPr>
            <p:cNvPr id="5" name="Picture 4">
              <a:extLst>
                <a:ext uri="{FF2B5EF4-FFF2-40B4-BE49-F238E27FC236}">
                  <a16:creationId xmlns:a16="http://schemas.microsoft.com/office/drawing/2014/main" id="{64979CA5-CC8D-4F84-9616-D7E8B2867F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409" r="10689" b="1008"/>
            <a:stretch/>
          </p:blipFill>
          <p:spPr>
            <a:xfrm>
              <a:off x="2024751" y="1566098"/>
              <a:ext cx="6866242" cy="4457700"/>
            </a:xfrm>
            <a:prstGeom prst="rect">
              <a:avLst/>
            </a:prstGeom>
            <a:solidFill>
              <a:srgbClr val="09A727"/>
            </a:solidFill>
            <a:ln>
              <a:noFill/>
            </a:ln>
            <a:effectLst/>
          </p:spPr>
        </p:pic>
        <p:cxnSp>
          <p:nvCxnSpPr>
            <p:cNvPr id="6" name="Straight Connector 5">
              <a:extLst>
                <a:ext uri="{FF2B5EF4-FFF2-40B4-BE49-F238E27FC236}">
                  <a16:creationId xmlns:a16="http://schemas.microsoft.com/office/drawing/2014/main" id="{19EFCBB2-4090-4583-910E-43094319FFF1}"/>
                </a:ext>
              </a:extLst>
            </p:cNvPr>
            <p:cNvCxnSpPr>
              <a:cxnSpLocks/>
            </p:cNvCxnSpPr>
            <p:nvPr/>
          </p:nvCxnSpPr>
          <p:spPr>
            <a:xfrm flipV="1">
              <a:off x="7664597" y="3411743"/>
              <a:ext cx="0" cy="2673148"/>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7ADEFAD-4719-4858-A9BF-4401675AFCAC}"/>
                </a:ext>
              </a:extLst>
            </p:cNvPr>
            <p:cNvSpPr txBox="1"/>
            <p:nvPr/>
          </p:nvSpPr>
          <p:spPr>
            <a:xfrm>
              <a:off x="4173269" y="5647675"/>
              <a:ext cx="184731" cy="242374"/>
            </a:xfrm>
            <a:prstGeom prst="rect">
              <a:avLst/>
            </a:prstGeom>
            <a:noFill/>
          </p:spPr>
          <p:txBody>
            <a:bodyPr wrap="none" rtlCol="0">
              <a:spAutoFit/>
            </a:bodyPr>
            <a:lstStyle/>
            <a:p>
              <a:pPr defTabSz="342884" fontAlgn="base">
                <a:spcBef>
                  <a:spcPct val="0"/>
                </a:spcBef>
                <a:spcAft>
                  <a:spcPct val="0"/>
                </a:spcAft>
                <a:defRPr/>
              </a:pPr>
              <a:endParaRPr lang="en-US" sz="975" b="1" dirty="0">
                <a:solidFill>
                  <a:srgbClr val="3366FF"/>
                </a:solidFill>
                <a:latin typeface="Century Gothic"/>
              </a:endParaRPr>
            </a:p>
          </p:txBody>
        </p:sp>
        <p:grpSp>
          <p:nvGrpSpPr>
            <p:cNvPr id="8" name="Group 7">
              <a:extLst>
                <a:ext uri="{FF2B5EF4-FFF2-40B4-BE49-F238E27FC236}">
                  <a16:creationId xmlns:a16="http://schemas.microsoft.com/office/drawing/2014/main" id="{A6262F7E-1BFF-430C-9FAB-2C6D031F02E6}"/>
                </a:ext>
              </a:extLst>
            </p:cNvPr>
            <p:cNvGrpSpPr/>
            <p:nvPr/>
          </p:nvGrpSpPr>
          <p:grpSpPr>
            <a:xfrm>
              <a:off x="6888741" y="4661167"/>
              <a:ext cx="1584932" cy="322910"/>
              <a:chOff x="6506986" y="5041160"/>
              <a:chExt cx="2113243" cy="430546"/>
            </a:xfrm>
          </p:grpSpPr>
          <p:cxnSp>
            <p:nvCxnSpPr>
              <p:cNvPr id="9" name="Straight Connector 8">
                <a:extLst>
                  <a:ext uri="{FF2B5EF4-FFF2-40B4-BE49-F238E27FC236}">
                    <a16:creationId xmlns:a16="http://schemas.microsoft.com/office/drawing/2014/main" id="{01602005-3707-467E-8CBA-90FC9698B228}"/>
                  </a:ext>
                </a:extLst>
              </p:cNvPr>
              <p:cNvCxnSpPr>
                <a:cxnSpLocks/>
              </p:cNvCxnSpPr>
              <p:nvPr/>
            </p:nvCxnSpPr>
            <p:spPr>
              <a:xfrm flipH="1" flipV="1">
                <a:off x="6506986" y="5041160"/>
                <a:ext cx="2113243" cy="15816"/>
              </a:xfrm>
              <a:prstGeom prst="line">
                <a:avLst/>
              </a:prstGeom>
              <a:ln w="57150">
                <a:solidFill>
                  <a:srgbClr val="7030A0"/>
                </a:solidFill>
                <a:prstDash val="solid"/>
              </a:ln>
              <a:effectLst/>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B8326430-CB6E-49A8-A69C-9513A2CD0F65}"/>
                  </a:ext>
                </a:extLst>
              </p:cNvPr>
              <p:cNvSpPr/>
              <p:nvPr/>
            </p:nvSpPr>
            <p:spPr>
              <a:xfrm>
                <a:off x="6821137" y="5166907"/>
                <a:ext cx="304800" cy="304799"/>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2</a:t>
                </a:r>
              </a:p>
            </p:txBody>
          </p:sp>
        </p:grpSp>
        <p:pic>
          <p:nvPicPr>
            <p:cNvPr id="11" name="Picture 10">
              <a:extLst>
                <a:ext uri="{FF2B5EF4-FFF2-40B4-BE49-F238E27FC236}">
                  <a16:creationId xmlns:a16="http://schemas.microsoft.com/office/drawing/2014/main" id="{EE8C41FF-2E7B-4076-B79A-978F63E5410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043275">
              <a:off x="7823898" y="2004372"/>
              <a:ext cx="371395" cy="376653"/>
            </a:xfrm>
            <a:prstGeom prst="rect">
              <a:avLst/>
            </a:prstGeom>
          </p:spPr>
        </p:pic>
        <p:sp>
          <p:nvSpPr>
            <p:cNvPr id="12" name="Rectangle 11">
              <a:extLst>
                <a:ext uri="{FF2B5EF4-FFF2-40B4-BE49-F238E27FC236}">
                  <a16:creationId xmlns:a16="http://schemas.microsoft.com/office/drawing/2014/main" id="{3F0A1C2E-431F-4CFA-B4DD-0660AA27BCB4}"/>
                </a:ext>
              </a:extLst>
            </p:cNvPr>
            <p:cNvSpPr/>
            <p:nvPr/>
          </p:nvSpPr>
          <p:spPr>
            <a:xfrm>
              <a:off x="5377696" y="2919047"/>
              <a:ext cx="509861" cy="408622"/>
            </a:xfrm>
            <a:prstGeom prst="rect">
              <a:avLst/>
            </a:prstGeom>
            <a:solidFill>
              <a:srgbClr val="5C9C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endParaRPr lang="en-US" sz="1350" dirty="0">
                <a:solidFill>
                  <a:prstClr val="white"/>
                </a:solidFill>
                <a:latin typeface="Century Gothic"/>
              </a:endParaRPr>
            </a:p>
          </p:txBody>
        </p:sp>
        <p:grpSp>
          <p:nvGrpSpPr>
            <p:cNvPr id="13" name="Group 12">
              <a:extLst>
                <a:ext uri="{FF2B5EF4-FFF2-40B4-BE49-F238E27FC236}">
                  <a16:creationId xmlns:a16="http://schemas.microsoft.com/office/drawing/2014/main" id="{A0D9DD70-B7C9-4AFF-90E2-AD1DEDFDD0B3}"/>
                </a:ext>
              </a:extLst>
            </p:cNvPr>
            <p:cNvGrpSpPr/>
            <p:nvPr/>
          </p:nvGrpSpPr>
          <p:grpSpPr>
            <a:xfrm>
              <a:off x="5464554" y="2773067"/>
              <a:ext cx="316499" cy="231132"/>
              <a:chOff x="-1913913" y="2935538"/>
              <a:chExt cx="421997" cy="308176"/>
            </a:xfrm>
            <a:solidFill>
              <a:srgbClr val="406C48"/>
            </a:solidFill>
          </p:grpSpPr>
          <p:sp>
            <p:nvSpPr>
              <p:cNvPr id="14" name="Rectangle 13">
                <a:extLst>
                  <a:ext uri="{FF2B5EF4-FFF2-40B4-BE49-F238E27FC236}">
                    <a16:creationId xmlns:a16="http://schemas.microsoft.com/office/drawing/2014/main" id="{95408E8C-3AE2-47DE-B326-C20C9091897A}"/>
                  </a:ext>
                </a:extLst>
              </p:cNvPr>
              <p:cNvSpPr/>
              <p:nvPr/>
            </p:nvSpPr>
            <p:spPr>
              <a:xfrm>
                <a:off x="-1818254" y="2935538"/>
                <a:ext cx="238206" cy="12561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endParaRPr lang="en-US" sz="1350" dirty="0">
                  <a:solidFill>
                    <a:prstClr val="white"/>
                  </a:solidFill>
                  <a:latin typeface="Century Gothic"/>
                </a:endParaRPr>
              </a:p>
            </p:txBody>
          </p:sp>
          <p:sp>
            <p:nvSpPr>
              <p:cNvPr id="15" name="Rectangle 14">
                <a:extLst>
                  <a:ext uri="{FF2B5EF4-FFF2-40B4-BE49-F238E27FC236}">
                    <a16:creationId xmlns:a16="http://schemas.microsoft.com/office/drawing/2014/main" id="{71C40870-9032-42E0-B7D1-165AA6344457}"/>
                  </a:ext>
                </a:extLst>
              </p:cNvPr>
              <p:cNvSpPr/>
              <p:nvPr/>
            </p:nvSpPr>
            <p:spPr>
              <a:xfrm>
                <a:off x="-1913913" y="2998932"/>
                <a:ext cx="421997" cy="24478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endParaRPr lang="en-US" sz="1350" dirty="0">
                  <a:solidFill>
                    <a:prstClr val="white"/>
                  </a:solidFill>
                  <a:latin typeface="Century Gothic"/>
                </a:endParaRPr>
              </a:p>
            </p:txBody>
          </p:sp>
        </p:grpSp>
        <p:sp>
          <p:nvSpPr>
            <p:cNvPr id="16" name="TextBox 15">
              <a:extLst>
                <a:ext uri="{FF2B5EF4-FFF2-40B4-BE49-F238E27FC236}">
                  <a16:creationId xmlns:a16="http://schemas.microsoft.com/office/drawing/2014/main" id="{5A1970B2-AD83-486A-B68D-546704ED9BE5}"/>
                </a:ext>
              </a:extLst>
            </p:cNvPr>
            <p:cNvSpPr txBox="1"/>
            <p:nvPr/>
          </p:nvSpPr>
          <p:spPr>
            <a:xfrm>
              <a:off x="6061547" y="2824696"/>
              <a:ext cx="696422" cy="669414"/>
            </a:xfrm>
            <a:prstGeom prst="rect">
              <a:avLst/>
            </a:prstGeom>
            <a:noFill/>
          </p:spPr>
          <p:txBody>
            <a:bodyPr wrap="square" rtlCol="0">
              <a:spAutoFit/>
            </a:bodyPr>
            <a:lstStyle/>
            <a:p>
              <a:pPr algn="ctr" defTabSz="342884" fontAlgn="base">
                <a:spcBef>
                  <a:spcPct val="0"/>
                </a:spcBef>
                <a:spcAft>
                  <a:spcPct val="0"/>
                </a:spcAft>
                <a:defRPr/>
              </a:pPr>
              <a:r>
                <a:rPr lang="en-US" sz="750" b="1" dirty="0">
                  <a:solidFill>
                    <a:prstClr val="black"/>
                  </a:solidFill>
                  <a:latin typeface="Arial" panose="020B0604020202020204" pitchFamily="34" charset="0"/>
                  <a:cs typeface="Arial" panose="020B0604020202020204" pitchFamily="34" charset="0"/>
                </a:rPr>
                <a:t>Family Bridges Lake Merritt Child Care</a:t>
              </a:r>
            </a:p>
          </p:txBody>
        </p:sp>
        <p:sp>
          <p:nvSpPr>
            <p:cNvPr id="17" name="TextBox 16">
              <a:extLst>
                <a:ext uri="{FF2B5EF4-FFF2-40B4-BE49-F238E27FC236}">
                  <a16:creationId xmlns:a16="http://schemas.microsoft.com/office/drawing/2014/main" id="{988384CE-4301-4969-AAEE-DC557AC3DA8F}"/>
                </a:ext>
              </a:extLst>
            </p:cNvPr>
            <p:cNvSpPr txBox="1"/>
            <p:nvPr/>
          </p:nvSpPr>
          <p:spPr>
            <a:xfrm>
              <a:off x="5281140" y="2980819"/>
              <a:ext cx="696422" cy="438582"/>
            </a:xfrm>
            <a:prstGeom prst="rect">
              <a:avLst/>
            </a:prstGeom>
            <a:noFill/>
          </p:spPr>
          <p:txBody>
            <a:bodyPr wrap="square" rtlCol="0">
              <a:spAutoFit/>
            </a:bodyPr>
            <a:lstStyle/>
            <a:p>
              <a:pPr algn="ctr" defTabSz="342884" fontAlgn="base">
                <a:spcBef>
                  <a:spcPct val="0"/>
                </a:spcBef>
                <a:spcAft>
                  <a:spcPct val="0"/>
                </a:spcAft>
                <a:defRPr/>
              </a:pPr>
              <a:r>
                <a:rPr lang="en-US" sz="750" b="1" dirty="0">
                  <a:solidFill>
                    <a:prstClr val="black"/>
                  </a:solidFill>
                  <a:latin typeface="Arial" panose="020B0604020202020204" pitchFamily="34" charset="0"/>
                  <a:cs typeface="Arial" panose="020B0604020202020204" pitchFamily="34" charset="0"/>
                </a:rPr>
                <a:t>Chinese Garden Park</a:t>
              </a:r>
            </a:p>
          </p:txBody>
        </p:sp>
        <p:cxnSp>
          <p:nvCxnSpPr>
            <p:cNvPr id="18" name="Straight Arrow Connector 17">
              <a:extLst>
                <a:ext uri="{FF2B5EF4-FFF2-40B4-BE49-F238E27FC236}">
                  <a16:creationId xmlns:a16="http://schemas.microsoft.com/office/drawing/2014/main" id="{7699DE9A-E454-4128-854A-ABF4305C97B9}"/>
                </a:ext>
              </a:extLst>
            </p:cNvPr>
            <p:cNvCxnSpPr>
              <a:cxnSpLocks/>
            </p:cNvCxnSpPr>
            <p:nvPr/>
          </p:nvCxnSpPr>
          <p:spPr>
            <a:xfrm flipH="1" flipV="1">
              <a:off x="5782219" y="2914737"/>
              <a:ext cx="400253" cy="3518"/>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AAFFE76-644A-43A6-B564-274C5D717D87}"/>
                </a:ext>
              </a:extLst>
            </p:cNvPr>
            <p:cNvGrpSpPr/>
            <p:nvPr/>
          </p:nvGrpSpPr>
          <p:grpSpPr>
            <a:xfrm>
              <a:off x="5142447" y="1784951"/>
              <a:ext cx="3724054" cy="5998948"/>
              <a:chOff x="4178597" y="904653"/>
              <a:chExt cx="4965405" cy="5998948"/>
            </a:xfrm>
          </p:grpSpPr>
          <p:cxnSp>
            <p:nvCxnSpPr>
              <p:cNvPr id="20" name="Straight Connector 19">
                <a:extLst>
                  <a:ext uri="{FF2B5EF4-FFF2-40B4-BE49-F238E27FC236}">
                    <a16:creationId xmlns:a16="http://schemas.microsoft.com/office/drawing/2014/main" id="{5ABC9750-3696-4E5C-AA41-4382994C8FD8}"/>
                  </a:ext>
                </a:extLst>
              </p:cNvPr>
              <p:cNvCxnSpPr/>
              <p:nvPr/>
            </p:nvCxnSpPr>
            <p:spPr>
              <a:xfrm flipH="1">
                <a:off x="4178597" y="1235243"/>
                <a:ext cx="4965405" cy="0"/>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B8114603-3405-4597-B209-EAD7F8F46B9F}"/>
                  </a:ext>
                </a:extLst>
              </p:cNvPr>
              <p:cNvCxnSpPr/>
              <p:nvPr/>
            </p:nvCxnSpPr>
            <p:spPr>
              <a:xfrm>
                <a:off x="7541467" y="904653"/>
                <a:ext cx="0" cy="543203"/>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FDD37F5-2158-4F5F-8347-F3C67C455152}"/>
                  </a:ext>
                </a:extLst>
              </p:cNvPr>
              <p:cNvCxnSpPr/>
              <p:nvPr/>
            </p:nvCxnSpPr>
            <p:spPr>
              <a:xfrm>
                <a:off x="6446388" y="904653"/>
                <a:ext cx="0" cy="330590"/>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2E04BAE-6F41-4B8A-8796-1C23C68B02F9}"/>
                  </a:ext>
                </a:extLst>
              </p:cNvPr>
              <p:cNvCxnSpPr>
                <a:cxnSpLocks/>
              </p:cNvCxnSpPr>
              <p:nvPr/>
            </p:nvCxnSpPr>
            <p:spPr>
              <a:xfrm flipV="1">
                <a:off x="7541467" y="2115050"/>
                <a:ext cx="0" cy="1266886"/>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7939B97-22C4-4514-83D6-489C4829BABC}"/>
                  </a:ext>
                </a:extLst>
              </p:cNvPr>
              <p:cNvCxnSpPr/>
              <p:nvPr/>
            </p:nvCxnSpPr>
            <p:spPr>
              <a:xfrm flipV="1">
                <a:off x="8630885" y="2079194"/>
                <a:ext cx="0" cy="4824407"/>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grpSp>
        <p:cxnSp>
          <p:nvCxnSpPr>
            <p:cNvPr id="29" name="Straight Connector 28">
              <a:extLst>
                <a:ext uri="{FF2B5EF4-FFF2-40B4-BE49-F238E27FC236}">
                  <a16:creationId xmlns:a16="http://schemas.microsoft.com/office/drawing/2014/main" id="{139A3FA7-61FF-422A-952B-ADB35B9A5C5C}"/>
                </a:ext>
              </a:extLst>
            </p:cNvPr>
            <p:cNvCxnSpPr/>
            <p:nvPr/>
          </p:nvCxnSpPr>
          <p:spPr>
            <a:xfrm>
              <a:off x="8468480" y="1531903"/>
              <a:ext cx="0" cy="394339"/>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474D7222-7C5A-4D6A-BEA8-FA40F0D3E5DE}"/>
                </a:ext>
              </a:extLst>
            </p:cNvPr>
            <p:cNvGrpSpPr/>
            <p:nvPr/>
          </p:nvGrpSpPr>
          <p:grpSpPr>
            <a:xfrm>
              <a:off x="8200567" y="1531903"/>
              <a:ext cx="280203" cy="4526101"/>
              <a:chOff x="8256077" y="868799"/>
              <a:chExt cx="373604" cy="6034801"/>
            </a:xfrm>
          </p:grpSpPr>
          <p:sp>
            <p:nvSpPr>
              <p:cNvPr id="31" name="Oval 30">
                <a:extLst>
                  <a:ext uri="{FF2B5EF4-FFF2-40B4-BE49-F238E27FC236}">
                    <a16:creationId xmlns:a16="http://schemas.microsoft.com/office/drawing/2014/main" id="{486B361A-07BB-4020-A78F-A32D203E9E85}"/>
                  </a:ext>
                </a:extLst>
              </p:cNvPr>
              <p:cNvSpPr/>
              <p:nvPr/>
            </p:nvSpPr>
            <p:spPr>
              <a:xfrm>
                <a:off x="8256077" y="2699786"/>
                <a:ext cx="304800" cy="3048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4</a:t>
                </a:r>
              </a:p>
            </p:txBody>
          </p:sp>
          <p:cxnSp>
            <p:nvCxnSpPr>
              <p:cNvPr id="32" name="Straight Connector 31">
                <a:extLst>
                  <a:ext uri="{FF2B5EF4-FFF2-40B4-BE49-F238E27FC236}">
                    <a16:creationId xmlns:a16="http://schemas.microsoft.com/office/drawing/2014/main" id="{DB6E0B3F-7589-4B8E-AF9B-51744366BC6D}"/>
                  </a:ext>
                </a:extLst>
              </p:cNvPr>
              <p:cNvCxnSpPr>
                <a:cxnSpLocks/>
              </p:cNvCxnSpPr>
              <p:nvPr/>
            </p:nvCxnSpPr>
            <p:spPr>
              <a:xfrm>
                <a:off x="8629681" y="2135120"/>
                <a:ext cx="0" cy="4768480"/>
              </a:xfrm>
              <a:prstGeom prst="line">
                <a:avLst/>
              </a:prstGeom>
              <a:ln w="5715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0D510CD-16E4-4422-BFFD-7288B18B2840}"/>
                  </a:ext>
                </a:extLst>
              </p:cNvPr>
              <p:cNvCxnSpPr>
                <a:cxnSpLocks/>
              </p:cNvCxnSpPr>
              <p:nvPr/>
            </p:nvCxnSpPr>
            <p:spPr>
              <a:xfrm>
                <a:off x="8592045" y="868799"/>
                <a:ext cx="0" cy="525785"/>
              </a:xfrm>
              <a:prstGeom prst="line">
                <a:avLst/>
              </a:prstGeom>
              <a:ln w="5715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34" name="TextBox 33">
              <a:extLst>
                <a:ext uri="{FF2B5EF4-FFF2-40B4-BE49-F238E27FC236}">
                  <a16:creationId xmlns:a16="http://schemas.microsoft.com/office/drawing/2014/main" id="{93E91CAB-1655-4B21-B2BA-A65CA145BFAE}"/>
                </a:ext>
              </a:extLst>
            </p:cNvPr>
            <p:cNvSpPr txBox="1"/>
            <p:nvPr/>
          </p:nvSpPr>
          <p:spPr>
            <a:xfrm>
              <a:off x="3814430" y="2517289"/>
              <a:ext cx="1454766" cy="276999"/>
            </a:xfrm>
            <a:prstGeom prst="rect">
              <a:avLst/>
            </a:prstGeom>
            <a:solidFill>
              <a:schemeClr val="bg1">
                <a:alpha val="20000"/>
              </a:schemeClr>
            </a:solidFill>
            <a:ln w="19050" cap="flat">
              <a:solidFill>
                <a:schemeClr val="tx1">
                  <a:alpha val="50000"/>
                </a:schemeClr>
              </a:solidFill>
            </a:ln>
            <a:effectLst>
              <a:outerShdw blurRad="50800" dist="38100" dir="2700000" algn="tl" rotWithShape="0">
                <a:prstClr val="black">
                  <a:alpha val="40000"/>
                </a:prstClr>
              </a:outerShdw>
            </a:effectLst>
          </p:spPr>
          <p:txBody>
            <a:bodyPr wrap="square" rtlCol="0">
              <a:spAutoFit/>
            </a:bodyPr>
            <a:lstStyle/>
            <a:p>
              <a:pPr algn="ctr" defTabSz="342884" fontAlgn="base">
                <a:spcBef>
                  <a:spcPct val="0"/>
                </a:spcBef>
                <a:spcAft>
                  <a:spcPct val="0"/>
                </a:spcAft>
                <a:defRPr/>
              </a:pPr>
              <a:r>
                <a:rPr lang="en-US" sz="1200" b="1" dirty="0">
                  <a:solidFill>
                    <a:prstClr val="black">
                      <a:alpha val="50000"/>
                    </a:prstClr>
                  </a:solidFill>
                  <a:latin typeface="Arial" panose="020B0604020202020204" pitchFamily="34" charset="0"/>
                  <a:cs typeface="Arial" panose="020B0604020202020204" pitchFamily="34" charset="0"/>
                </a:rPr>
                <a:t>CHINATOWN</a:t>
              </a:r>
            </a:p>
          </p:txBody>
        </p:sp>
        <p:grpSp>
          <p:nvGrpSpPr>
            <p:cNvPr id="35" name="Group 34">
              <a:extLst>
                <a:ext uri="{FF2B5EF4-FFF2-40B4-BE49-F238E27FC236}">
                  <a16:creationId xmlns:a16="http://schemas.microsoft.com/office/drawing/2014/main" id="{0E629361-9298-4E07-B1B1-587E0AD76545}"/>
                </a:ext>
              </a:extLst>
            </p:cNvPr>
            <p:cNvGrpSpPr/>
            <p:nvPr/>
          </p:nvGrpSpPr>
          <p:grpSpPr>
            <a:xfrm>
              <a:off x="1967196" y="4261826"/>
              <a:ext cx="6514452" cy="406007"/>
              <a:chOff x="-99687" y="3381327"/>
              <a:chExt cx="8685957" cy="406007"/>
            </a:xfrm>
          </p:grpSpPr>
          <p:cxnSp>
            <p:nvCxnSpPr>
              <p:cNvPr id="36" name="Straight Connector 35">
                <a:extLst>
                  <a:ext uri="{FF2B5EF4-FFF2-40B4-BE49-F238E27FC236}">
                    <a16:creationId xmlns:a16="http://schemas.microsoft.com/office/drawing/2014/main" id="{DBC11CCB-9442-4599-B810-6B192D73BD77}"/>
                  </a:ext>
                </a:extLst>
              </p:cNvPr>
              <p:cNvCxnSpPr>
                <a:cxnSpLocks/>
              </p:cNvCxnSpPr>
              <p:nvPr/>
            </p:nvCxnSpPr>
            <p:spPr>
              <a:xfrm flipH="1">
                <a:off x="-99687" y="3469033"/>
                <a:ext cx="142339" cy="0"/>
              </a:xfrm>
              <a:prstGeom prst="line">
                <a:avLst/>
              </a:prstGeom>
              <a:ln w="5715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F791A93-5A8C-4373-AE1C-C92950ED755D}"/>
                  </a:ext>
                </a:extLst>
              </p:cNvPr>
              <p:cNvCxnSpPr>
                <a:cxnSpLocks/>
              </p:cNvCxnSpPr>
              <p:nvPr/>
            </p:nvCxnSpPr>
            <p:spPr>
              <a:xfrm flipH="1">
                <a:off x="625302" y="3381327"/>
                <a:ext cx="7960968" cy="87706"/>
              </a:xfrm>
              <a:prstGeom prst="line">
                <a:avLst/>
              </a:prstGeom>
              <a:ln w="57150">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F3625040-C864-4CFB-91D8-CD2E8B97F038}"/>
                  </a:ext>
                </a:extLst>
              </p:cNvPr>
              <p:cNvSpPr/>
              <p:nvPr/>
            </p:nvSpPr>
            <p:spPr>
              <a:xfrm>
                <a:off x="5305225" y="3482535"/>
                <a:ext cx="304800" cy="30479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4</a:t>
                </a:r>
              </a:p>
            </p:txBody>
          </p:sp>
        </p:grpSp>
        <p:cxnSp>
          <p:nvCxnSpPr>
            <p:cNvPr id="42" name="Straight Connector 41">
              <a:extLst>
                <a:ext uri="{FF2B5EF4-FFF2-40B4-BE49-F238E27FC236}">
                  <a16:creationId xmlns:a16="http://schemas.microsoft.com/office/drawing/2014/main" id="{C20CDDE7-4E5A-40D8-AF39-2998AA6BFB78}"/>
                </a:ext>
              </a:extLst>
            </p:cNvPr>
            <p:cNvCxnSpPr/>
            <p:nvPr/>
          </p:nvCxnSpPr>
          <p:spPr>
            <a:xfrm flipH="1">
              <a:off x="4160400" y="5669622"/>
              <a:ext cx="926786" cy="20"/>
            </a:xfrm>
            <a:prstGeom prst="line">
              <a:avLst/>
            </a:prstGeom>
            <a:ln w="57150">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43" name="Freeform 21503">
              <a:extLst>
                <a:ext uri="{FF2B5EF4-FFF2-40B4-BE49-F238E27FC236}">
                  <a16:creationId xmlns:a16="http://schemas.microsoft.com/office/drawing/2014/main" id="{2F89CA5B-3E40-4C2E-861B-3656A0FA192F}"/>
                </a:ext>
              </a:extLst>
            </p:cNvPr>
            <p:cNvSpPr/>
            <p:nvPr/>
          </p:nvSpPr>
          <p:spPr>
            <a:xfrm>
              <a:off x="5099819" y="3460313"/>
              <a:ext cx="281777" cy="2217652"/>
            </a:xfrm>
            <a:custGeom>
              <a:avLst/>
              <a:gdLst>
                <a:gd name="connsiteX0" fmla="*/ 204537 w 372979"/>
                <a:gd name="connsiteY0" fmla="*/ 0 h 2671011"/>
                <a:gd name="connsiteX1" fmla="*/ 204537 w 372979"/>
                <a:gd name="connsiteY1" fmla="*/ 1648327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0473 w 372979"/>
                <a:gd name="connsiteY7" fmla="*/ 1768642 h 2671011"/>
                <a:gd name="connsiteX8" fmla="*/ 204537 w 372979"/>
                <a:gd name="connsiteY8" fmla="*/ 1768642 h 2671011"/>
                <a:gd name="connsiteX0" fmla="*/ 204537 w 372979"/>
                <a:gd name="connsiteY0" fmla="*/ 0 h 2671011"/>
                <a:gd name="connsiteX1" fmla="*/ 204537 w 372979"/>
                <a:gd name="connsiteY1" fmla="*/ 1648327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0473 w 372979"/>
                <a:gd name="connsiteY7" fmla="*/ 1768642 h 2671011"/>
                <a:gd name="connsiteX8" fmla="*/ 214586 w 372979"/>
                <a:gd name="connsiteY8" fmla="*/ 1698303 h 2671011"/>
                <a:gd name="connsiteX0" fmla="*/ 204537 w 372979"/>
                <a:gd name="connsiteY0" fmla="*/ 0 h 2671011"/>
                <a:gd name="connsiteX1" fmla="*/ 204537 w 372979"/>
                <a:gd name="connsiteY1" fmla="*/ 1648327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0473 w 372979"/>
                <a:gd name="connsiteY7" fmla="*/ 1768642 h 2671011"/>
                <a:gd name="connsiteX8" fmla="*/ 58837 w 372979"/>
                <a:gd name="connsiteY8" fmla="*/ 1874149 h 2671011"/>
                <a:gd name="connsiteX0" fmla="*/ 204537 w 372979"/>
                <a:gd name="connsiteY0" fmla="*/ 0 h 2671011"/>
                <a:gd name="connsiteX1" fmla="*/ 204537 w 372979"/>
                <a:gd name="connsiteY1" fmla="*/ 1648327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0473 w 372979"/>
                <a:gd name="connsiteY7" fmla="*/ 1768642 h 2671011"/>
                <a:gd name="connsiteX8" fmla="*/ 139224 w 372979"/>
                <a:gd name="connsiteY8" fmla="*/ 1924391 h 2671011"/>
                <a:gd name="connsiteX0" fmla="*/ 204537 w 372979"/>
                <a:gd name="connsiteY0" fmla="*/ 0 h 2671011"/>
                <a:gd name="connsiteX1" fmla="*/ 204537 w 372979"/>
                <a:gd name="connsiteY1" fmla="*/ 1648327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5497 w 372979"/>
                <a:gd name="connsiteY7" fmla="*/ 1708352 h 2671011"/>
                <a:gd name="connsiteX8" fmla="*/ 139224 w 372979"/>
                <a:gd name="connsiteY8" fmla="*/ 1924391 h 2671011"/>
                <a:gd name="connsiteX0" fmla="*/ 204537 w 372979"/>
                <a:gd name="connsiteY0" fmla="*/ 0 h 2671011"/>
                <a:gd name="connsiteX1" fmla="*/ 204537 w 372979"/>
                <a:gd name="connsiteY1" fmla="*/ 1648327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5497 w 372979"/>
                <a:gd name="connsiteY7" fmla="*/ 1708352 h 2671011"/>
                <a:gd name="connsiteX8" fmla="*/ 174394 w 372979"/>
                <a:gd name="connsiteY8" fmla="*/ 1763618 h 2671011"/>
                <a:gd name="connsiteX0" fmla="*/ 204537 w 372979"/>
                <a:gd name="connsiteY0" fmla="*/ 0 h 2671011"/>
                <a:gd name="connsiteX1" fmla="*/ 209561 w 372979"/>
                <a:gd name="connsiteY1" fmla="*/ 1562916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5497 w 372979"/>
                <a:gd name="connsiteY7" fmla="*/ 1708352 h 2671011"/>
                <a:gd name="connsiteX8" fmla="*/ 174394 w 372979"/>
                <a:gd name="connsiteY8" fmla="*/ 1763618 h 2671011"/>
                <a:gd name="connsiteX0" fmla="*/ 204537 w 372979"/>
                <a:gd name="connsiteY0" fmla="*/ 0 h 2671011"/>
                <a:gd name="connsiteX1" fmla="*/ 209561 w 372979"/>
                <a:gd name="connsiteY1" fmla="*/ 1517699 h 2671011"/>
                <a:gd name="connsiteX2" fmla="*/ 0 w 372979"/>
                <a:gd name="connsiteY2" fmla="*/ 1792705 h 2671011"/>
                <a:gd name="connsiteX3" fmla="*/ 0 w 372979"/>
                <a:gd name="connsiteY3" fmla="*/ 2671011 h 2671011"/>
                <a:gd name="connsiteX4" fmla="*/ 372979 w 372979"/>
                <a:gd name="connsiteY4" fmla="*/ 2671011 h 2671011"/>
                <a:gd name="connsiteX5" fmla="*/ 372979 w 372979"/>
                <a:gd name="connsiteY5" fmla="*/ 2045369 h 2671011"/>
                <a:gd name="connsiteX6" fmla="*/ 300789 w 372979"/>
                <a:gd name="connsiteY6" fmla="*/ 1696453 h 2671011"/>
                <a:gd name="connsiteX7" fmla="*/ 185497 w 372979"/>
                <a:gd name="connsiteY7" fmla="*/ 1708352 h 2671011"/>
                <a:gd name="connsiteX8" fmla="*/ 174394 w 372979"/>
                <a:gd name="connsiteY8" fmla="*/ 1763618 h 2671011"/>
                <a:gd name="connsiteX0" fmla="*/ 204537 w 372979"/>
                <a:gd name="connsiteY0" fmla="*/ 0 h 2671011"/>
                <a:gd name="connsiteX1" fmla="*/ 209561 w 372979"/>
                <a:gd name="connsiteY1" fmla="*/ 1517699 h 2671011"/>
                <a:gd name="connsiteX2" fmla="*/ 0 w 372979"/>
                <a:gd name="connsiteY2" fmla="*/ 1792705 h 2671011"/>
                <a:gd name="connsiteX3" fmla="*/ 0 w 372979"/>
                <a:gd name="connsiteY3" fmla="*/ 2671011 h 2671011"/>
                <a:gd name="connsiteX4" fmla="*/ 372979 w 372979"/>
                <a:gd name="connsiteY4" fmla="*/ 2671011 h 2671011"/>
                <a:gd name="connsiteX5" fmla="*/ 362931 w 372979"/>
                <a:gd name="connsiteY5" fmla="*/ 2035321 h 2671011"/>
                <a:gd name="connsiteX6" fmla="*/ 300789 w 372979"/>
                <a:gd name="connsiteY6" fmla="*/ 1696453 h 2671011"/>
                <a:gd name="connsiteX7" fmla="*/ 185497 w 372979"/>
                <a:gd name="connsiteY7" fmla="*/ 1708352 h 2671011"/>
                <a:gd name="connsiteX8" fmla="*/ 174394 w 372979"/>
                <a:gd name="connsiteY8" fmla="*/ 1763618 h 2671011"/>
                <a:gd name="connsiteX0" fmla="*/ 204537 w 362931"/>
                <a:gd name="connsiteY0" fmla="*/ 0 h 2671011"/>
                <a:gd name="connsiteX1" fmla="*/ 209561 w 362931"/>
                <a:gd name="connsiteY1" fmla="*/ 1517699 h 2671011"/>
                <a:gd name="connsiteX2" fmla="*/ 0 w 362931"/>
                <a:gd name="connsiteY2" fmla="*/ 1792705 h 2671011"/>
                <a:gd name="connsiteX3" fmla="*/ 0 w 362931"/>
                <a:gd name="connsiteY3" fmla="*/ 2671011 h 2671011"/>
                <a:gd name="connsiteX4" fmla="*/ 360279 w 362931"/>
                <a:gd name="connsiteY4" fmla="*/ 2626561 h 2671011"/>
                <a:gd name="connsiteX5" fmla="*/ 362931 w 362931"/>
                <a:gd name="connsiteY5" fmla="*/ 2035321 h 2671011"/>
                <a:gd name="connsiteX6" fmla="*/ 300789 w 362931"/>
                <a:gd name="connsiteY6" fmla="*/ 1696453 h 2671011"/>
                <a:gd name="connsiteX7" fmla="*/ 185497 w 362931"/>
                <a:gd name="connsiteY7" fmla="*/ 1708352 h 2671011"/>
                <a:gd name="connsiteX8" fmla="*/ 174394 w 362931"/>
                <a:gd name="connsiteY8" fmla="*/ 1763618 h 2671011"/>
                <a:gd name="connsiteX0" fmla="*/ 204537 w 362931"/>
                <a:gd name="connsiteY0" fmla="*/ 0 h 2626561"/>
                <a:gd name="connsiteX1" fmla="*/ 209561 w 362931"/>
                <a:gd name="connsiteY1" fmla="*/ 1517699 h 2626561"/>
                <a:gd name="connsiteX2" fmla="*/ 0 w 362931"/>
                <a:gd name="connsiteY2" fmla="*/ 1792705 h 2626561"/>
                <a:gd name="connsiteX3" fmla="*/ 6350 w 362931"/>
                <a:gd name="connsiteY3" fmla="*/ 2626561 h 2626561"/>
                <a:gd name="connsiteX4" fmla="*/ 360279 w 362931"/>
                <a:gd name="connsiteY4" fmla="*/ 2626561 h 2626561"/>
                <a:gd name="connsiteX5" fmla="*/ 362931 w 362931"/>
                <a:gd name="connsiteY5" fmla="*/ 2035321 h 2626561"/>
                <a:gd name="connsiteX6" fmla="*/ 300789 w 362931"/>
                <a:gd name="connsiteY6" fmla="*/ 1696453 h 2626561"/>
                <a:gd name="connsiteX7" fmla="*/ 185497 w 362931"/>
                <a:gd name="connsiteY7" fmla="*/ 1708352 h 2626561"/>
                <a:gd name="connsiteX8" fmla="*/ 174394 w 362931"/>
                <a:gd name="connsiteY8" fmla="*/ 1763618 h 2626561"/>
                <a:gd name="connsiteX0" fmla="*/ 204537 w 362931"/>
                <a:gd name="connsiteY0" fmla="*/ 0 h 2864686"/>
                <a:gd name="connsiteX1" fmla="*/ 209561 w 362931"/>
                <a:gd name="connsiteY1" fmla="*/ 1755824 h 2864686"/>
                <a:gd name="connsiteX2" fmla="*/ 0 w 362931"/>
                <a:gd name="connsiteY2" fmla="*/ 2030830 h 2864686"/>
                <a:gd name="connsiteX3" fmla="*/ 6350 w 362931"/>
                <a:gd name="connsiteY3" fmla="*/ 2864686 h 2864686"/>
                <a:gd name="connsiteX4" fmla="*/ 360279 w 362931"/>
                <a:gd name="connsiteY4" fmla="*/ 2864686 h 2864686"/>
                <a:gd name="connsiteX5" fmla="*/ 362931 w 362931"/>
                <a:gd name="connsiteY5" fmla="*/ 2273446 h 2864686"/>
                <a:gd name="connsiteX6" fmla="*/ 300789 w 362931"/>
                <a:gd name="connsiteY6" fmla="*/ 1934578 h 2864686"/>
                <a:gd name="connsiteX7" fmla="*/ 185497 w 362931"/>
                <a:gd name="connsiteY7" fmla="*/ 1946477 h 2864686"/>
                <a:gd name="connsiteX8" fmla="*/ 174394 w 362931"/>
                <a:gd name="connsiteY8" fmla="*/ 2001743 h 2864686"/>
                <a:gd name="connsiteX0" fmla="*/ 204537 w 369804"/>
                <a:gd name="connsiteY0" fmla="*/ 0 h 2864686"/>
                <a:gd name="connsiteX1" fmla="*/ 209561 w 369804"/>
                <a:gd name="connsiteY1" fmla="*/ 1755824 h 2864686"/>
                <a:gd name="connsiteX2" fmla="*/ 0 w 369804"/>
                <a:gd name="connsiteY2" fmla="*/ 2030830 h 2864686"/>
                <a:gd name="connsiteX3" fmla="*/ 6350 w 369804"/>
                <a:gd name="connsiteY3" fmla="*/ 2864686 h 2864686"/>
                <a:gd name="connsiteX4" fmla="*/ 369804 w 369804"/>
                <a:gd name="connsiteY4" fmla="*/ 2864686 h 2864686"/>
                <a:gd name="connsiteX5" fmla="*/ 362931 w 369804"/>
                <a:gd name="connsiteY5" fmla="*/ 2273446 h 2864686"/>
                <a:gd name="connsiteX6" fmla="*/ 300789 w 369804"/>
                <a:gd name="connsiteY6" fmla="*/ 1934578 h 2864686"/>
                <a:gd name="connsiteX7" fmla="*/ 185497 w 369804"/>
                <a:gd name="connsiteY7" fmla="*/ 1946477 h 2864686"/>
                <a:gd name="connsiteX8" fmla="*/ 174394 w 369804"/>
                <a:gd name="connsiteY8" fmla="*/ 20017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00789 w 381981"/>
                <a:gd name="connsiteY6" fmla="*/ 1934578 h 2864686"/>
                <a:gd name="connsiteX7" fmla="*/ 185497 w 381981"/>
                <a:gd name="connsiteY7" fmla="*/ 1946477 h 2864686"/>
                <a:gd name="connsiteX8" fmla="*/ 174394 w 381981"/>
                <a:gd name="connsiteY8" fmla="*/ 20017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7939 w 381981"/>
                <a:gd name="connsiteY6" fmla="*/ 1858378 h 2864686"/>
                <a:gd name="connsiteX7" fmla="*/ 185497 w 381981"/>
                <a:gd name="connsiteY7" fmla="*/ 1946477 h 2864686"/>
                <a:gd name="connsiteX8" fmla="*/ 174394 w 381981"/>
                <a:gd name="connsiteY8" fmla="*/ 20017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7939 w 381981"/>
                <a:gd name="connsiteY6" fmla="*/ 1858378 h 2864686"/>
                <a:gd name="connsiteX7" fmla="*/ 242647 w 381981"/>
                <a:gd name="connsiteY7" fmla="*/ 1889327 h 2864686"/>
                <a:gd name="connsiteX8" fmla="*/ 174394 w 381981"/>
                <a:gd name="connsiteY8" fmla="*/ 20017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7939 w 381981"/>
                <a:gd name="connsiteY6" fmla="*/ 1858378 h 2864686"/>
                <a:gd name="connsiteX7" fmla="*/ 242647 w 381981"/>
                <a:gd name="connsiteY7" fmla="*/ 1889327 h 2864686"/>
                <a:gd name="connsiteX8" fmla="*/ 250594 w 381981"/>
                <a:gd name="connsiteY8" fmla="*/ 19255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7939 w 381981"/>
                <a:gd name="connsiteY6" fmla="*/ 1858378 h 2864686"/>
                <a:gd name="connsiteX7" fmla="*/ 263912 w 381981"/>
                <a:gd name="connsiteY7" fmla="*/ 1852113 h 2864686"/>
                <a:gd name="connsiteX8" fmla="*/ 250594 w 381981"/>
                <a:gd name="connsiteY8" fmla="*/ 19255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7939 w 381981"/>
                <a:gd name="connsiteY6" fmla="*/ 1858378 h 2864686"/>
                <a:gd name="connsiteX7" fmla="*/ 258596 w 381981"/>
                <a:gd name="connsiteY7" fmla="*/ 1836165 h 2864686"/>
                <a:gd name="connsiteX8" fmla="*/ 250594 w 381981"/>
                <a:gd name="connsiteY8" fmla="*/ 19255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2623 w 381981"/>
                <a:gd name="connsiteY6" fmla="*/ 1821164 h 2864686"/>
                <a:gd name="connsiteX7" fmla="*/ 258596 w 381981"/>
                <a:gd name="connsiteY7" fmla="*/ 1836165 h 2864686"/>
                <a:gd name="connsiteX8" fmla="*/ 250594 w 381981"/>
                <a:gd name="connsiteY8" fmla="*/ 19255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2623 w 381981"/>
                <a:gd name="connsiteY6" fmla="*/ 1821164 h 2864686"/>
                <a:gd name="connsiteX7" fmla="*/ 269228 w 381981"/>
                <a:gd name="connsiteY7" fmla="*/ 1814900 h 2864686"/>
                <a:gd name="connsiteX8" fmla="*/ 250594 w 381981"/>
                <a:gd name="connsiteY8" fmla="*/ 19255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2623 w 381981"/>
                <a:gd name="connsiteY6" fmla="*/ 1821164 h 2864686"/>
                <a:gd name="connsiteX7" fmla="*/ 269228 w 381981"/>
                <a:gd name="connsiteY7" fmla="*/ 1814900 h 2864686"/>
                <a:gd name="connsiteX8" fmla="*/ 266543 w 381981"/>
                <a:gd name="connsiteY8" fmla="*/ 1925543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2623 w 381981"/>
                <a:gd name="connsiteY6" fmla="*/ 1821164 h 2864686"/>
                <a:gd name="connsiteX7" fmla="*/ 269228 w 381981"/>
                <a:gd name="connsiteY7" fmla="*/ 1814900 h 2864686"/>
                <a:gd name="connsiteX8" fmla="*/ 250594 w 381981"/>
                <a:gd name="connsiteY8" fmla="*/ 2047818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2623 w 381981"/>
                <a:gd name="connsiteY6" fmla="*/ 1821164 h 2864686"/>
                <a:gd name="connsiteX7" fmla="*/ 269228 w 381981"/>
                <a:gd name="connsiteY7" fmla="*/ 1814900 h 2864686"/>
                <a:gd name="connsiteX8" fmla="*/ 261226 w 381981"/>
                <a:gd name="connsiteY8" fmla="*/ 1941492 h 2864686"/>
                <a:gd name="connsiteX0" fmla="*/ 204537 w 395153"/>
                <a:gd name="connsiteY0" fmla="*/ 0 h 2864686"/>
                <a:gd name="connsiteX1" fmla="*/ 209561 w 395153"/>
                <a:gd name="connsiteY1" fmla="*/ 1755824 h 2864686"/>
                <a:gd name="connsiteX2" fmla="*/ 0 w 395153"/>
                <a:gd name="connsiteY2" fmla="*/ 2030830 h 2864686"/>
                <a:gd name="connsiteX3" fmla="*/ 6350 w 395153"/>
                <a:gd name="connsiteY3" fmla="*/ 2864686 h 2864686"/>
                <a:gd name="connsiteX4" fmla="*/ 369804 w 395153"/>
                <a:gd name="connsiteY4" fmla="*/ 2864686 h 2864686"/>
                <a:gd name="connsiteX5" fmla="*/ 381981 w 395153"/>
                <a:gd name="connsiteY5" fmla="*/ 2263921 h 2864686"/>
                <a:gd name="connsiteX6" fmla="*/ 395153 w 395153"/>
                <a:gd name="connsiteY6" fmla="*/ 1815848 h 2864686"/>
                <a:gd name="connsiteX7" fmla="*/ 269228 w 395153"/>
                <a:gd name="connsiteY7" fmla="*/ 1814900 h 2864686"/>
                <a:gd name="connsiteX8" fmla="*/ 261226 w 395153"/>
                <a:gd name="connsiteY8" fmla="*/ 1941492 h 2864686"/>
                <a:gd name="connsiteX0" fmla="*/ 204537 w 381981"/>
                <a:gd name="connsiteY0" fmla="*/ 0 h 2864686"/>
                <a:gd name="connsiteX1" fmla="*/ 209561 w 381981"/>
                <a:gd name="connsiteY1" fmla="*/ 1755824 h 2864686"/>
                <a:gd name="connsiteX2" fmla="*/ 0 w 381981"/>
                <a:gd name="connsiteY2" fmla="*/ 2030830 h 2864686"/>
                <a:gd name="connsiteX3" fmla="*/ 6350 w 381981"/>
                <a:gd name="connsiteY3" fmla="*/ 2864686 h 2864686"/>
                <a:gd name="connsiteX4" fmla="*/ 369804 w 381981"/>
                <a:gd name="connsiteY4" fmla="*/ 2864686 h 2864686"/>
                <a:gd name="connsiteX5" fmla="*/ 381981 w 381981"/>
                <a:gd name="connsiteY5" fmla="*/ 2263921 h 2864686"/>
                <a:gd name="connsiteX6" fmla="*/ 357939 w 381981"/>
                <a:gd name="connsiteY6" fmla="*/ 1815848 h 2864686"/>
                <a:gd name="connsiteX7" fmla="*/ 269228 w 381981"/>
                <a:gd name="connsiteY7" fmla="*/ 1814900 h 2864686"/>
                <a:gd name="connsiteX8" fmla="*/ 261226 w 381981"/>
                <a:gd name="connsiteY8" fmla="*/ 1941492 h 2864686"/>
                <a:gd name="connsiteX0" fmla="*/ 198259 w 375703"/>
                <a:gd name="connsiteY0" fmla="*/ 0 h 2864686"/>
                <a:gd name="connsiteX1" fmla="*/ 203283 w 375703"/>
                <a:gd name="connsiteY1" fmla="*/ 1755824 h 2864686"/>
                <a:gd name="connsiteX2" fmla="*/ 41569 w 375703"/>
                <a:gd name="connsiteY2" fmla="*/ 2286011 h 2864686"/>
                <a:gd name="connsiteX3" fmla="*/ 72 w 375703"/>
                <a:gd name="connsiteY3" fmla="*/ 2864686 h 2864686"/>
                <a:gd name="connsiteX4" fmla="*/ 363526 w 375703"/>
                <a:gd name="connsiteY4" fmla="*/ 2864686 h 2864686"/>
                <a:gd name="connsiteX5" fmla="*/ 375703 w 375703"/>
                <a:gd name="connsiteY5" fmla="*/ 2263921 h 2864686"/>
                <a:gd name="connsiteX6" fmla="*/ 351661 w 375703"/>
                <a:gd name="connsiteY6" fmla="*/ 1815848 h 2864686"/>
                <a:gd name="connsiteX7" fmla="*/ 262950 w 375703"/>
                <a:gd name="connsiteY7" fmla="*/ 1814900 h 2864686"/>
                <a:gd name="connsiteX8" fmla="*/ 254948 w 375703"/>
                <a:gd name="connsiteY8" fmla="*/ 1941492 h 2864686"/>
                <a:gd name="connsiteX0" fmla="*/ 198259 w 375703"/>
                <a:gd name="connsiteY0" fmla="*/ 0 h 2864686"/>
                <a:gd name="connsiteX1" fmla="*/ 203283 w 375703"/>
                <a:gd name="connsiteY1" fmla="*/ 1601652 h 2864686"/>
                <a:gd name="connsiteX2" fmla="*/ 41569 w 375703"/>
                <a:gd name="connsiteY2" fmla="*/ 2286011 h 2864686"/>
                <a:gd name="connsiteX3" fmla="*/ 72 w 375703"/>
                <a:gd name="connsiteY3" fmla="*/ 2864686 h 2864686"/>
                <a:gd name="connsiteX4" fmla="*/ 363526 w 375703"/>
                <a:gd name="connsiteY4" fmla="*/ 2864686 h 2864686"/>
                <a:gd name="connsiteX5" fmla="*/ 375703 w 375703"/>
                <a:gd name="connsiteY5" fmla="*/ 2263921 h 2864686"/>
                <a:gd name="connsiteX6" fmla="*/ 351661 w 375703"/>
                <a:gd name="connsiteY6" fmla="*/ 1815848 h 2864686"/>
                <a:gd name="connsiteX7" fmla="*/ 262950 w 375703"/>
                <a:gd name="connsiteY7" fmla="*/ 1814900 h 2864686"/>
                <a:gd name="connsiteX8" fmla="*/ 254948 w 375703"/>
                <a:gd name="connsiteY8" fmla="*/ 1941492 h 2864686"/>
                <a:gd name="connsiteX0" fmla="*/ 198259 w 375703"/>
                <a:gd name="connsiteY0" fmla="*/ 0 h 2864686"/>
                <a:gd name="connsiteX1" fmla="*/ 208599 w 375703"/>
                <a:gd name="connsiteY1" fmla="*/ 1553805 h 2864686"/>
                <a:gd name="connsiteX2" fmla="*/ 41569 w 375703"/>
                <a:gd name="connsiteY2" fmla="*/ 2286011 h 2864686"/>
                <a:gd name="connsiteX3" fmla="*/ 72 w 375703"/>
                <a:gd name="connsiteY3" fmla="*/ 2864686 h 2864686"/>
                <a:gd name="connsiteX4" fmla="*/ 363526 w 375703"/>
                <a:gd name="connsiteY4" fmla="*/ 2864686 h 2864686"/>
                <a:gd name="connsiteX5" fmla="*/ 375703 w 375703"/>
                <a:gd name="connsiteY5" fmla="*/ 2263921 h 2864686"/>
                <a:gd name="connsiteX6" fmla="*/ 351661 w 375703"/>
                <a:gd name="connsiteY6" fmla="*/ 1815848 h 2864686"/>
                <a:gd name="connsiteX7" fmla="*/ 262950 w 375703"/>
                <a:gd name="connsiteY7" fmla="*/ 1814900 h 2864686"/>
                <a:gd name="connsiteX8" fmla="*/ 254948 w 375703"/>
                <a:gd name="connsiteY8" fmla="*/ 1941492 h 2864686"/>
                <a:gd name="connsiteX0" fmla="*/ 198259 w 375703"/>
                <a:gd name="connsiteY0" fmla="*/ 0 h 2864686"/>
                <a:gd name="connsiteX1" fmla="*/ 141924 w 375703"/>
                <a:gd name="connsiteY1" fmla="*/ 1544280 h 2864686"/>
                <a:gd name="connsiteX2" fmla="*/ 41569 w 375703"/>
                <a:gd name="connsiteY2" fmla="*/ 2286011 h 2864686"/>
                <a:gd name="connsiteX3" fmla="*/ 72 w 375703"/>
                <a:gd name="connsiteY3" fmla="*/ 2864686 h 2864686"/>
                <a:gd name="connsiteX4" fmla="*/ 363526 w 375703"/>
                <a:gd name="connsiteY4" fmla="*/ 2864686 h 2864686"/>
                <a:gd name="connsiteX5" fmla="*/ 375703 w 375703"/>
                <a:gd name="connsiteY5" fmla="*/ 2263921 h 2864686"/>
                <a:gd name="connsiteX6" fmla="*/ 351661 w 375703"/>
                <a:gd name="connsiteY6" fmla="*/ 1815848 h 2864686"/>
                <a:gd name="connsiteX7" fmla="*/ 262950 w 375703"/>
                <a:gd name="connsiteY7" fmla="*/ 1814900 h 2864686"/>
                <a:gd name="connsiteX8" fmla="*/ 254948 w 375703"/>
                <a:gd name="connsiteY8" fmla="*/ 1941492 h 2864686"/>
                <a:gd name="connsiteX0" fmla="*/ 131584 w 375703"/>
                <a:gd name="connsiteY0" fmla="*/ 0 h 2864686"/>
                <a:gd name="connsiteX1" fmla="*/ 141924 w 375703"/>
                <a:gd name="connsiteY1" fmla="*/ 1544280 h 2864686"/>
                <a:gd name="connsiteX2" fmla="*/ 41569 w 375703"/>
                <a:gd name="connsiteY2" fmla="*/ 2286011 h 2864686"/>
                <a:gd name="connsiteX3" fmla="*/ 72 w 375703"/>
                <a:gd name="connsiteY3" fmla="*/ 2864686 h 2864686"/>
                <a:gd name="connsiteX4" fmla="*/ 363526 w 375703"/>
                <a:gd name="connsiteY4" fmla="*/ 2864686 h 2864686"/>
                <a:gd name="connsiteX5" fmla="*/ 375703 w 375703"/>
                <a:gd name="connsiteY5" fmla="*/ 2263921 h 2864686"/>
                <a:gd name="connsiteX6" fmla="*/ 351661 w 375703"/>
                <a:gd name="connsiteY6" fmla="*/ 1815848 h 2864686"/>
                <a:gd name="connsiteX7" fmla="*/ 262950 w 375703"/>
                <a:gd name="connsiteY7" fmla="*/ 1814900 h 2864686"/>
                <a:gd name="connsiteX8" fmla="*/ 254948 w 375703"/>
                <a:gd name="connsiteY8" fmla="*/ 1941492 h 2864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703" h="2864686">
                  <a:moveTo>
                    <a:pt x="131584" y="0"/>
                  </a:moveTo>
                  <a:cubicBezTo>
                    <a:pt x="133259" y="520972"/>
                    <a:pt x="140249" y="1023308"/>
                    <a:pt x="141924" y="1544280"/>
                  </a:cubicBezTo>
                  <a:lnTo>
                    <a:pt x="41569" y="2286011"/>
                  </a:lnTo>
                  <a:cubicBezTo>
                    <a:pt x="43686" y="2563963"/>
                    <a:pt x="-2045" y="2586734"/>
                    <a:pt x="72" y="2864686"/>
                  </a:cubicBezTo>
                  <a:lnTo>
                    <a:pt x="363526" y="2864686"/>
                  </a:lnTo>
                  <a:lnTo>
                    <a:pt x="375703" y="2263921"/>
                  </a:lnTo>
                  <a:lnTo>
                    <a:pt x="351661" y="1815848"/>
                  </a:lnTo>
                  <a:lnTo>
                    <a:pt x="262950" y="1814900"/>
                  </a:lnTo>
                  <a:lnTo>
                    <a:pt x="254948" y="1941492"/>
                  </a:lnTo>
                </a:path>
              </a:pathLst>
            </a:custGeom>
            <a:ln w="57150">
              <a:solidFill>
                <a:srgbClr val="00B050"/>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342884" fontAlgn="base">
                <a:spcBef>
                  <a:spcPct val="0"/>
                </a:spcBef>
                <a:spcAft>
                  <a:spcPct val="0"/>
                </a:spcAft>
                <a:defRPr/>
              </a:pPr>
              <a:endParaRPr lang="en-US" sz="1350" dirty="0">
                <a:solidFill>
                  <a:srgbClr val="3366FF"/>
                </a:solidFill>
                <a:latin typeface="Century Gothic"/>
              </a:endParaRPr>
            </a:p>
          </p:txBody>
        </p:sp>
        <p:grpSp>
          <p:nvGrpSpPr>
            <p:cNvPr id="129" name="Group 128">
              <a:extLst>
                <a:ext uri="{FF2B5EF4-FFF2-40B4-BE49-F238E27FC236}">
                  <a16:creationId xmlns:a16="http://schemas.microsoft.com/office/drawing/2014/main" id="{D5A454F2-BF98-4A14-851D-DAF5124F3762}"/>
                </a:ext>
              </a:extLst>
            </p:cNvPr>
            <p:cNvGrpSpPr/>
            <p:nvPr/>
          </p:nvGrpSpPr>
          <p:grpSpPr>
            <a:xfrm>
              <a:off x="4130522" y="4772493"/>
              <a:ext cx="63713" cy="882776"/>
              <a:chOff x="2606521" y="4480680"/>
              <a:chExt cx="63713" cy="882776"/>
            </a:xfrm>
          </p:grpSpPr>
          <p:cxnSp>
            <p:nvCxnSpPr>
              <p:cNvPr id="44" name="Straight Connector 43">
                <a:extLst>
                  <a:ext uri="{FF2B5EF4-FFF2-40B4-BE49-F238E27FC236}">
                    <a16:creationId xmlns:a16="http://schemas.microsoft.com/office/drawing/2014/main" id="{F6295151-9B19-4E21-83EE-307C52EF6EB3}"/>
                  </a:ext>
                </a:extLst>
              </p:cNvPr>
              <p:cNvCxnSpPr/>
              <p:nvPr/>
            </p:nvCxnSpPr>
            <p:spPr>
              <a:xfrm flipH="1">
                <a:off x="2606521" y="4540738"/>
                <a:ext cx="12523" cy="822718"/>
              </a:xfrm>
              <a:prstGeom prst="line">
                <a:avLst/>
              </a:prstGeom>
              <a:ln w="57150">
                <a:solidFill>
                  <a:srgbClr val="00B05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BA408F7-C61D-484A-9837-9A6CD871ED68}"/>
                  </a:ext>
                </a:extLst>
              </p:cNvPr>
              <p:cNvCxnSpPr/>
              <p:nvPr/>
            </p:nvCxnSpPr>
            <p:spPr>
              <a:xfrm>
                <a:off x="2635228" y="4480680"/>
                <a:ext cx="35006" cy="200160"/>
              </a:xfrm>
              <a:prstGeom prst="line">
                <a:avLst/>
              </a:prstGeom>
              <a:ln w="57150">
                <a:solidFill>
                  <a:srgbClr val="00B050"/>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41" name="Oval 40">
              <a:extLst>
                <a:ext uri="{FF2B5EF4-FFF2-40B4-BE49-F238E27FC236}">
                  <a16:creationId xmlns:a16="http://schemas.microsoft.com/office/drawing/2014/main" id="{E2938C12-B132-4EA5-A285-18B1F1CF7822}"/>
                </a:ext>
              </a:extLst>
            </p:cNvPr>
            <p:cNvSpPr/>
            <p:nvPr/>
          </p:nvSpPr>
          <p:spPr>
            <a:xfrm>
              <a:off x="5230043" y="4004799"/>
              <a:ext cx="228600" cy="228600"/>
            </a:xfrm>
            <a:prstGeom prst="ellipse">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1</a:t>
              </a:r>
            </a:p>
          </p:txBody>
        </p:sp>
        <p:sp>
          <p:nvSpPr>
            <p:cNvPr id="46" name="Rectangle 45">
              <a:extLst>
                <a:ext uri="{FF2B5EF4-FFF2-40B4-BE49-F238E27FC236}">
                  <a16:creationId xmlns:a16="http://schemas.microsoft.com/office/drawing/2014/main" id="{7E56068C-9689-40D4-B2A6-47E8D18A8498}"/>
                </a:ext>
              </a:extLst>
            </p:cNvPr>
            <p:cNvSpPr/>
            <p:nvPr/>
          </p:nvSpPr>
          <p:spPr>
            <a:xfrm>
              <a:off x="5377696" y="2944048"/>
              <a:ext cx="509861" cy="393911"/>
            </a:xfrm>
            <a:prstGeom prst="rect">
              <a:avLst/>
            </a:prstGeom>
            <a:solidFill>
              <a:srgbClr val="5C9C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endParaRPr lang="en-US" sz="1350" dirty="0">
                <a:solidFill>
                  <a:prstClr val="white"/>
                </a:solidFill>
                <a:latin typeface="Century Gothic"/>
              </a:endParaRPr>
            </a:p>
          </p:txBody>
        </p:sp>
        <p:sp>
          <p:nvSpPr>
            <p:cNvPr id="47" name="TextBox 46">
              <a:extLst>
                <a:ext uri="{FF2B5EF4-FFF2-40B4-BE49-F238E27FC236}">
                  <a16:creationId xmlns:a16="http://schemas.microsoft.com/office/drawing/2014/main" id="{1F1F54CB-40BE-492E-B7AA-9A89C777E809}"/>
                </a:ext>
              </a:extLst>
            </p:cNvPr>
            <p:cNvSpPr txBox="1"/>
            <p:nvPr/>
          </p:nvSpPr>
          <p:spPr>
            <a:xfrm>
              <a:off x="5269197" y="2921291"/>
              <a:ext cx="696422" cy="438582"/>
            </a:xfrm>
            <a:prstGeom prst="rect">
              <a:avLst/>
            </a:prstGeom>
            <a:noFill/>
          </p:spPr>
          <p:txBody>
            <a:bodyPr wrap="square" rtlCol="0">
              <a:spAutoFit/>
            </a:bodyPr>
            <a:lstStyle/>
            <a:p>
              <a:pPr algn="ctr" defTabSz="342884" fontAlgn="base">
                <a:spcBef>
                  <a:spcPct val="0"/>
                </a:spcBef>
                <a:spcAft>
                  <a:spcPct val="0"/>
                </a:spcAft>
                <a:defRPr/>
              </a:pPr>
              <a:r>
                <a:rPr lang="en-US" sz="750" b="1" dirty="0">
                  <a:solidFill>
                    <a:prstClr val="black"/>
                  </a:solidFill>
                  <a:latin typeface="Arial" panose="020B0604020202020204" pitchFamily="34" charset="0"/>
                  <a:cs typeface="Arial" panose="020B0604020202020204" pitchFamily="34" charset="0"/>
                </a:rPr>
                <a:t>Chinese Garden Park</a:t>
              </a:r>
            </a:p>
          </p:txBody>
        </p:sp>
        <p:cxnSp>
          <p:nvCxnSpPr>
            <p:cNvPr id="48" name="Straight Connector 47">
              <a:extLst>
                <a:ext uri="{FF2B5EF4-FFF2-40B4-BE49-F238E27FC236}">
                  <a16:creationId xmlns:a16="http://schemas.microsoft.com/office/drawing/2014/main" id="{A4FDA37D-BEA9-43C9-A152-DB2CAB5357B1}"/>
                </a:ext>
              </a:extLst>
            </p:cNvPr>
            <p:cNvCxnSpPr>
              <a:cxnSpLocks/>
            </p:cNvCxnSpPr>
            <p:nvPr/>
          </p:nvCxnSpPr>
          <p:spPr>
            <a:xfrm flipH="1">
              <a:off x="5269200" y="3368696"/>
              <a:ext cx="708362" cy="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91DFDCAE-490A-4FE8-9CAE-BEB839F4FE9A}"/>
                </a:ext>
              </a:extLst>
            </p:cNvPr>
            <p:cNvGrpSpPr/>
            <p:nvPr/>
          </p:nvGrpSpPr>
          <p:grpSpPr>
            <a:xfrm>
              <a:off x="6901536" y="5334415"/>
              <a:ext cx="1520553" cy="369856"/>
              <a:chOff x="6524049" y="4454123"/>
              <a:chExt cx="2027404" cy="369856"/>
            </a:xfrm>
          </p:grpSpPr>
          <p:cxnSp>
            <p:nvCxnSpPr>
              <p:cNvPr id="50" name="Straight Connector 49">
                <a:extLst>
                  <a:ext uri="{FF2B5EF4-FFF2-40B4-BE49-F238E27FC236}">
                    <a16:creationId xmlns:a16="http://schemas.microsoft.com/office/drawing/2014/main" id="{BBA6B74E-55A0-4283-BE6F-77A4CDCCF897}"/>
                  </a:ext>
                </a:extLst>
              </p:cNvPr>
              <p:cNvCxnSpPr>
                <a:cxnSpLocks/>
              </p:cNvCxnSpPr>
              <p:nvPr/>
            </p:nvCxnSpPr>
            <p:spPr>
              <a:xfrm flipH="1">
                <a:off x="6524049" y="4823979"/>
                <a:ext cx="2027404" cy="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51" name="Oval 50">
                <a:extLst>
                  <a:ext uri="{FF2B5EF4-FFF2-40B4-BE49-F238E27FC236}">
                    <a16:creationId xmlns:a16="http://schemas.microsoft.com/office/drawing/2014/main" id="{793775DA-46DD-4B17-95A9-B23A6ECABF7D}"/>
                  </a:ext>
                </a:extLst>
              </p:cNvPr>
              <p:cNvSpPr/>
              <p:nvPr/>
            </p:nvSpPr>
            <p:spPr>
              <a:xfrm>
                <a:off x="6953450" y="4454123"/>
                <a:ext cx="304800" cy="304799"/>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grpSp>
        <p:grpSp>
          <p:nvGrpSpPr>
            <p:cNvPr id="52" name="Group 51">
              <a:extLst>
                <a:ext uri="{FF2B5EF4-FFF2-40B4-BE49-F238E27FC236}">
                  <a16:creationId xmlns:a16="http://schemas.microsoft.com/office/drawing/2014/main" id="{6D8CAB33-0A2F-48DE-A90C-CF837C9CD089}"/>
                </a:ext>
              </a:extLst>
            </p:cNvPr>
            <p:cNvGrpSpPr/>
            <p:nvPr/>
          </p:nvGrpSpPr>
          <p:grpSpPr>
            <a:xfrm>
              <a:off x="2814486" y="2853555"/>
              <a:ext cx="5591863" cy="253217"/>
              <a:chOff x="1074644" y="2631000"/>
              <a:chExt cx="7455817" cy="337623"/>
            </a:xfrm>
          </p:grpSpPr>
          <p:grpSp>
            <p:nvGrpSpPr>
              <p:cNvPr id="53" name="Group 52">
                <a:extLst>
                  <a:ext uri="{FF2B5EF4-FFF2-40B4-BE49-F238E27FC236}">
                    <a16:creationId xmlns:a16="http://schemas.microsoft.com/office/drawing/2014/main" id="{503CAAA8-CD43-4D62-A3C6-7CA639B1D163}"/>
                  </a:ext>
                </a:extLst>
              </p:cNvPr>
              <p:cNvGrpSpPr/>
              <p:nvPr/>
            </p:nvGrpSpPr>
            <p:grpSpPr>
              <a:xfrm>
                <a:off x="1074644" y="2670735"/>
                <a:ext cx="3122673" cy="297888"/>
                <a:chOff x="1076716" y="3704718"/>
                <a:chExt cx="3155042" cy="297888"/>
              </a:xfrm>
            </p:grpSpPr>
            <p:cxnSp>
              <p:nvCxnSpPr>
                <p:cNvPr id="57" name="Straight Connector 56">
                  <a:extLst>
                    <a:ext uri="{FF2B5EF4-FFF2-40B4-BE49-F238E27FC236}">
                      <a16:creationId xmlns:a16="http://schemas.microsoft.com/office/drawing/2014/main" id="{EE7E4DD4-8DF0-415B-971A-218A50A71BB2}"/>
                    </a:ext>
                  </a:extLst>
                </p:cNvPr>
                <p:cNvCxnSpPr>
                  <a:cxnSpLocks/>
                </p:cNvCxnSpPr>
                <p:nvPr/>
              </p:nvCxnSpPr>
              <p:spPr>
                <a:xfrm flipH="1">
                  <a:off x="1076716" y="3704718"/>
                  <a:ext cx="3155042" cy="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58" name="Oval 57">
                  <a:extLst>
                    <a:ext uri="{FF2B5EF4-FFF2-40B4-BE49-F238E27FC236}">
                      <a16:creationId xmlns:a16="http://schemas.microsoft.com/office/drawing/2014/main" id="{565D807A-7FAE-49FF-ACD3-73757536D3CC}"/>
                    </a:ext>
                  </a:extLst>
                </p:cNvPr>
                <p:cNvSpPr/>
                <p:nvPr/>
              </p:nvSpPr>
              <p:spPr>
                <a:xfrm>
                  <a:off x="2338377" y="3764314"/>
                  <a:ext cx="307959" cy="23829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grpSp>
          <p:grpSp>
            <p:nvGrpSpPr>
              <p:cNvPr id="54" name="Group 53">
                <a:extLst>
                  <a:ext uri="{FF2B5EF4-FFF2-40B4-BE49-F238E27FC236}">
                    <a16:creationId xmlns:a16="http://schemas.microsoft.com/office/drawing/2014/main" id="{150028B0-BF6C-47EC-A2CA-693BA1E66817}"/>
                  </a:ext>
                </a:extLst>
              </p:cNvPr>
              <p:cNvGrpSpPr/>
              <p:nvPr/>
            </p:nvGrpSpPr>
            <p:grpSpPr>
              <a:xfrm>
                <a:off x="6544330" y="2631000"/>
                <a:ext cx="1986131" cy="280182"/>
                <a:chOff x="1076716" y="3704718"/>
                <a:chExt cx="3155042" cy="280182"/>
              </a:xfrm>
            </p:grpSpPr>
            <p:cxnSp>
              <p:nvCxnSpPr>
                <p:cNvPr id="55" name="Straight Connector 54">
                  <a:extLst>
                    <a:ext uri="{FF2B5EF4-FFF2-40B4-BE49-F238E27FC236}">
                      <a16:creationId xmlns:a16="http://schemas.microsoft.com/office/drawing/2014/main" id="{5905AC65-3D77-4A1A-B92D-273AAC533913}"/>
                    </a:ext>
                  </a:extLst>
                </p:cNvPr>
                <p:cNvCxnSpPr>
                  <a:cxnSpLocks/>
                </p:cNvCxnSpPr>
                <p:nvPr/>
              </p:nvCxnSpPr>
              <p:spPr>
                <a:xfrm flipH="1">
                  <a:off x="1076716" y="3704718"/>
                  <a:ext cx="3155042" cy="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59139134-8A89-4BF2-91B3-4DE43D437601}"/>
                    </a:ext>
                  </a:extLst>
                </p:cNvPr>
                <p:cNvSpPr/>
                <p:nvPr/>
              </p:nvSpPr>
              <p:spPr>
                <a:xfrm>
                  <a:off x="1693969" y="3746606"/>
                  <a:ext cx="484186" cy="238294"/>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grpSp>
        </p:grpSp>
        <p:cxnSp>
          <p:nvCxnSpPr>
            <p:cNvPr id="60" name="Straight Connector 59">
              <a:extLst>
                <a:ext uri="{FF2B5EF4-FFF2-40B4-BE49-F238E27FC236}">
                  <a16:creationId xmlns:a16="http://schemas.microsoft.com/office/drawing/2014/main" id="{3335BAE0-F265-4A91-9BFB-D7ACBC835CC3}"/>
                </a:ext>
              </a:extLst>
            </p:cNvPr>
            <p:cNvCxnSpPr>
              <a:cxnSpLocks/>
            </p:cNvCxnSpPr>
            <p:nvPr/>
          </p:nvCxnSpPr>
          <p:spPr>
            <a:xfrm flipV="1">
              <a:off x="5336852" y="4726025"/>
              <a:ext cx="3215638" cy="17121"/>
            </a:xfrm>
            <a:prstGeom prst="line">
              <a:avLst/>
            </a:prstGeom>
            <a:ln w="57150">
              <a:solidFill>
                <a:srgbClr val="FFFF00"/>
              </a:solidFill>
              <a:prstDash val="sysDot"/>
            </a:ln>
          </p:spPr>
          <p:style>
            <a:lnRef idx="2">
              <a:schemeClr val="accent1"/>
            </a:lnRef>
            <a:fillRef idx="0">
              <a:schemeClr val="accent1"/>
            </a:fillRef>
            <a:effectRef idx="1">
              <a:schemeClr val="accent1"/>
            </a:effectRef>
            <a:fontRef idx="minor">
              <a:schemeClr val="tx1"/>
            </a:fontRef>
          </p:style>
        </p:cxnSp>
        <p:grpSp>
          <p:nvGrpSpPr>
            <p:cNvPr id="62" name="Group 61">
              <a:extLst>
                <a:ext uri="{FF2B5EF4-FFF2-40B4-BE49-F238E27FC236}">
                  <a16:creationId xmlns:a16="http://schemas.microsoft.com/office/drawing/2014/main" id="{5BA62279-5492-49C8-9141-94BBF4F7064C}"/>
                </a:ext>
              </a:extLst>
            </p:cNvPr>
            <p:cNvGrpSpPr/>
            <p:nvPr/>
          </p:nvGrpSpPr>
          <p:grpSpPr>
            <a:xfrm>
              <a:off x="2800154" y="3066089"/>
              <a:ext cx="5652383" cy="324657"/>
              <a:chOff x="1055537" y="2914338"/>
              <a:chExt cx="7536509" cy="432869"/>
            </a:xfrm>
          </p:grpSpPr>
          <p:cxnSp>
            <p:nvCxnSpPr>
              <p:cNvPr id="63" name="Straight Connector 62">
                <a:extLst>
                  <a:ext uri="{FF2B5EF4-FFF2-40B4-BE49-F238E27FC236}">
                    <a16:creationId xmlns:a16="http://schemas.microsoft.com/office/drawing/2014/main" id="{231CCDBB-BB4A-4066-B6A9-4B57698B58FF}"/>
                  </a:ext>
                </a:extLst>
              </p:cNvPr>
              <p:cNvCxnSpPr>
                <a:cxnSpLocks/>
              </p:cNvCxnSpPr>
              <p:nvPr/>
            </p:nvCxnSpPr>
            <p:spPr>
              <a:xfrm flipH="1">
                <a:off x="5302880" y="3306660"/>
                <a:ext cx="3289166" cy="22409"/>
              </a:xfrm>
              <a:prstGeom prst="line">
                <a:avLst/>
              </a:prstGeom>
              <a:ln w="57150">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sp>
            <p:nvSpPr>
              <p:cNvPr id="64" name="Oval 63">
                <a:extLst>
                  <a:ext uri="{FF2B5EF4-FFF2-40B4-BE49-F238E27FC236}">
                    <a16:creationId xmlns:a16="http://schemas.microsoft.com/office/drawing/2014/main" id="{C8105CED-C11D-4317-86EC-1848D91B8E52}"/>
                  </a:ext>
                </a:extLst>
              </p:cNvPr>
              <p:cNvSpPr/>
              <p:nvPr/>
            </p:nvSpPr>
            <p:spPr>
              <a:xfrm>
                <a:off x="6114843" y="2914338"/>
                <a:ext cx="304800" cy="3048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cxnSp>
            <p:nvCxnSpPr>
              <p:cNvPr id="65" name="Straight Connector 64">
                <a:extLst>
                  <a:ext uri="{FF2B5EF4-FFF2-40B4-BE49-F238E27FC236}">
                    <a16:creationId xmlns:a16="http://schemas.microsoft.com/office/drawing/2014/main" id="{E2FFE44B-895D-4033-8AAA-032D007A4D78}"/>
                  </a:ext>
                </a:extLst>
              </p:cNvPr>
              <p:cNvCxnSpPr>
                <a:cxnSpLocks/>
              </p:cNvCxnSpPr>
              <p:nvPr/>
            </p:nvCxnSpPr>
            <p:spPr>
              <a:xfrm flipH="1">
                <a:off x="1055537" y="3324798"/>
                <a:ext cx="3289166" cy="22409"/>
              </a:xfrm>
              <a:prstGeom prst="line">
                <a:avLst/>
              </a:prstGeom>
              <a:ln w="57150">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66" name="Picture 65">
              <a:extLst>
                <a:ext uri="{FF2B5EF4-FFF2-40B4-BE49-F238E27FC236}">
                  <a16:creationId xmlns:a16="http://schemas.microsoft.com/office/drawing/2014/main" id="{026AA300-B7B8-467A-B934-D9DF29087962}"/>
                </a:ext>
              </a:extLst>
            </p:cNvPr>
            <p:cNvPicPr>
              <a:picLocks noChangeAspect="1"/>
            </p:cNvPicPr>
            <p:nvPr/>
          </p:nvPicPr>
          <p:blipFill>
            <a:blip r:embed="rId6"/>
            <a:stretch>
              <a:fillRect/>
            </a:stretch>
          </p:blipFill>
          <p:spPr>
            <a:xfrm>
              <a:off x="5440344" y="5639687"/>
              <a:ext cx="451058" cy="206039"/>
            </a:xfrm>
            <a:prstGeom prst="rect">
              <a:avLst/>
            </a:prstGeom>
          </p:spPr>
        </p:pic>
        <p:pic>
          <p:nvPicPr>
            <p:cNvPr id="67" name="Picture 66">
              <a:extLst>
                <a:ext uri="{FF2B5EF4-FFF2-40B4-BE49-F238E27FC236}">
                  <a16:creationId xmlns:a16="http://schemas.microsoft.com/office/drawing/2014/main" id="{1DB04BE7-9D2E-4C4C-8C93-9EE1124C327B}"/>
                </a:ext>
              </a:extLst>
            </p:cNvPr>
            <p:cNvPicPr>
              <a:picLocks noChangeAspect="1"/>
            </p:cNvPicPr>
            <p:nvPr/>
          </p:nvPicPr>
          <p:blipFill>
            <a:blip r:embed="rId7"/>
            <a:stretch>
              <a:fillRect/>
            </a:stretch>
          </p:blipFill>
          <p:spPr>
            <a:xfrm>
              <a:off x="4508967" y="4551303"/>
              <a:ext cx="387464" cy="203667"/>
            </a:xfrm>
            <a:prstGeom prst="rect">
              <a:avLst/>
            </a:prstGeom>
          </p:spPr>
        </p:pic>
        <p:sp>
          <p:nvSpPr>
            <p:cNvPr id="69" name="TextBox 68">
              <a:extLst>
                <a:ext uri="{FF2B5EF4-FFF2-40B4-BE49-F238E27FC236}">
                  <a16:creationId xmlns:a16="http://schemas.microsoft.com/office/drawing/2014/main" id="{19C119BE-DED1-412A-8E5B-015923617713}"/>
                </a:ext>
              </a:extLst>
            </p:cNvPr>
            <p:cNvSpPr txBox="1"/>
            <p:nvPr/>
          </p:nvSpPr>
          <p:spPr>
            <a:xfrm>
              <a:off x="6193688" y="4854217"/>
              <a:ext cx="434449" cy="346249"/>
            </a:xfrm>
            <a:prstGeom prst="rect">
              <a:avLst/>
            </a:prstGeom>
            <a:noFill/>
          </p:spPr>
          <p:txBody>
            <a:bodyPr wrap="square" rtlCol="0">
              <a:spAutoFit/>
            </a:bodyPr>
            <a:lstStyle/>
            <a:p>
              <a:pPr algn="ctr" defTabSz="685800">
                <a:defRPr/>
              </a:pPr>
              <a:r>
                <a:rPr lang="en-US" sz="825" b="1" dirty="0">
                  <a:solidFill>
                    <a:prstClr val="black"/>
                  </a:solidFill>
                  <a:latin typeface="Arial" panose="020B0604020202020204" pitchFamily="34" charset="0"/>
                  <a:cs typeface="Arial" panose="020B0604020202020204" pitchFamily="34" charset="0"/>
                </a:rPr>
                <a:t>428 </a:t>
              </a:r>
            </a:p>
            <a:p>
              <a:pPr algn="ctr" defTabSz="685800">
                <a:defRPr/>
              </a:pPr>
              <a:r>
                <a:rPr lang="en-US" sz="825" b="1" dirty="0">
                  <a:solidFill>
                    <a:prstClr val="black"/>
                  </a:solidFill>
                  <a:latin typeface="Arial" panose="020B0604020202020204" pitchFamily="34" charset="0"/>
                  <a:cs typeface="Arial" panose="020B0604020202020204" pitchFamily="34" charset="0"/>
                </a:rPr>
                <a:t>Alice</a:t>
              </a:r>
            </a:p>
          </p:txBody>
        </p:sp>
        <p:sp>
          <p:nvSpPr>
            <p:cNvPr id="70" name="TextBox 69">
              <a:extLst>
                <a:ext uri="{FF2B5EF4-FFF2-40B4-BE49-F238E27FC236}">
                  <a16:creationId xmlns:a16="http://schemas.microsoft.com/office/drawing/2014/main" id="{D95DC012-9957-4579-82F8-A77531596B2B}"/>
                </a:ext>
              </a:extLst>
            </p:cNvPr>
            <p:cNvSpPr txBox="1"/>
            <p:nvPr/>
          </p:nvSpPr>
          <p:spPr>
            <a:xfrm>
              <a:off x="7747009" y="4854597"/>
              <a:ext cx="627274" cy="473206"/>
            </a:xfrm>
            <a:prstGeom prst="rect">
              <a:avLst/>
            </a:prstGeom>
            <a:noFill/>
          </p:spPr>
          <p:txBody>
            <a:bodyPr wrap="square" rtlCol="0">
              <a:spAutoFit/>
            </a:bodyPr>
            <a:lstStyle/>
            <a:p>
              <a:pPr algn="ctr" defTabSz="685800">
                <a:defRPr/>
              </a:pPr>
              <a:r>
                <a:rPr lang="en-US" sz="825" b="1" dirty="0">
                  <a:solidFill>
                    <a:prstClr val="black"/>
                  </a:solidFill>
                  <a:latin typeface="Arial" panose="020B0604020202020204" pitchFamily="34" charset="0"/>
                  <a:cs typeface="Arial" panose="020B0604020202020204" pitchFamily="34" charset="0"/>
                </a:rPr>
                <a:t>Fourth Street East</a:t>
              </a:r>
            </a:p>
          </p:txBody>
        </p:sp>
        <p:sp>
          <p:nvSpPr>
            <p:cNvPr id="71" name="TextBox 70">
              <a:extLst>
                <a:ext uri="{FF2B5EF4-FFF2-40B4-BE49-F238E27FC236}">
                  <a16:creationId xmlns:a16="http://schemas.microsoft.com/office/drawing/2014/main" id="{C89198CF-9E50-4510-B713-D9311F268239}"/>
                </a:ext>
              </a:extLst>
            </p:cNvPr>
            <p:cNvSpPr txBox="1"/>
            <p:nvPr/>
          </p:nvSpPr>
          <p:spPr>
            <a:xfrm>
              <a:off x="2814486" y="3112274"/>
              <a:ext cx="638845" cy="219291"/>
            </a:xfrm>
            <a:prstGeom prst="rect">
              <a:avLst/>
            </a:prstGeom>
            <a:noFill/>
          </p:spPr>
          <p:txBody>
            <a:bodyPr wrap="square" rtlCol="0">
              <a:spAutoFit/>
            </a:bodyPr>
            <a:lstStyle/>
            <a:p>
              <a:pPr algn="ctr" defTabSz="685800">
                <a:defRPr/>
              </a:pPr>
              <a:r>
                <a:rPr lang="en-US" sz="825" b="1" dirty="0">
                  <a:solidFill>
                    <a:prstClr val="black"/>
                  </a:solidFill>
                  <a:latin typeface="Arial" panose="020B0604020202020204" pitchFamily="34" charset="0"/>
                  <a:cs typeface="Arial" panose="020B0604020202020204" pitchFamily="34" charset="0"/>
                </a:rPr>
                <a:t>8 Orchid</a:t>
              </a:r>
            </a:p>
          </p:txBody>
        </p:sp>
        <p:grpSp>
          <p:nvGrpSpPr>
            <p:cNvPr id="86" name="Group 85">
              <a:extLst>
                <a:ext uri="{FF2B5EF4-FFF2-40B4-BE49-F238E27FC236}">
                  <a16:creationId xmlns:a16="http://schemas.microsoft.com/office/drawing/2014/main" id="{DB0FED94-2138-4330-AA29-1A0B2F184CF8}"/>
                </a:ext>
              </a:extLst>
            </p:cNvPr>
            <p:cNvGrpSpPr/>
            <p:nvPr/>
          </p:nvGrpSpPr>
          <p:grpSpPr>
            <a:xfrm>
              <a:off x="5012108" y="2881866"/>
              <a:ext cx="1096227" cy="473746"/>
              <a:chOff x="4650810" y="2310403"/>
              <a:chExt cx="1461636" cy="631661"/>
            </a:xfrm>
          </p:grpSpPr>
          <p:sp>
            <p:nvSpPr>
              <p:cNvPr id="92" name="Oval 91">
                <a:extLst>
                  <a:ext uri="{FF2B5EF4-FFF2-40B4-BE49-F238E27FC236}">
                    <a16:creationId xmlns:a16="http://schemas.microsoft.com/office/drawing/2014/main" id="{26322336-E106-41C2-903B-BC9092776597}"/>
                  </a:ext>
                </a:extLst>
              </p:cNvPr>
              <p:cNvSpPr/>
              <p:nvPr/>
            </p:nvSpPr>
            <p:spPr>
              <a:xfrm>
                <a:off x="4650810" y="2455222"/>
                <a:ext cx="304800" cy="3048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grpSp>
            <p:nvGrpSpPr>
              <p:cNvPr id="88" name="Group 87">
                <a:extLst>
                  <a:ext uri="{FF2B5EF4-FFF2-40B4-BE49-F238E27FC236}">
                    <a16:creationId xmlns:a16="http://schemas.microsoft.com/office/drawing/2014/main" id="{A8113F1D-8B69-410F-B14A-66A501405136}"/>
                  </a:ext>
                </a:extLst>
              </p:cNvPr>
              <p:cNvGrpSpPr/>
              <p:nvPr/>
            </p:nvGrpSpPr>
            <p:grpSpPr>
              <a:xfrm>
                <a:off x="5807646" y="2310403"/>
                <a:ext cx="304800" cy="631661"/>
                <a:chOff x="5807646" y="2310403"/>
                <a:chExt cx="304800" cy="631661"/>
              </a:xfrm>
            </p:grpSpPr>
            <p:cxnSp>
              <p:nvCxnSpPr>
                <p:cNvPr id="89" name="Straight Connector 88">
                  <a:extLst>
                    <a:ext uri="{FF2B5EF4-FFF2-40B4-BE49-F238E27FC236}">
                      <a16:creationId xmlns:a16="http://schemas.microsoft.com/office/drawing/2014/main" id="{39856A0C-2E75-4A92-85C3-9BB9501D11D7}"/>
                    </a:ext>
                  </a:extLst>
                </p:cNvPr>
                <p:cNvCxnSpPr>
                  <a:cxnSpLocks/>
                </p:cNvCxnSpPr>
                <p:nvPr/>
              </p:nvCxnSpPr>
              <p:spPr>
                <a:xfrm>
                  <a:off x="5933527" y="2656204"/>
                  <a:ext cx="0" cy="285860"/>
                </a:xfrm>
                <a:prstGeom prst="line">
                  <a:avLst/>
                </a:prstGeom>
                <a:ln w="57150">
                  <a:solidFill>
                    <a:srgbClr val="FFFF00"/>
                  </a:solidFill>
                </a:ln>
              </p:spPr>
              <p:style>
                <a:lnRef idx="2">
                  <a:schemeClr val="accent1"/>
                </a:lnRef>
                <a:fillRef idx="0">
                  <a:schemeClr val="accent1"/>
                </a:fillRef>
                <a:effectRef idx="1">
                  <a:schemeClr val="accent1"/>
                </a:effectRef>
                <a:fontRef idx="minor">
                  <a:schemeClr val="tx1"/>
                </a:fontRef>
              </p:style>
            </p:cxnSp>
            <p:sp>
              <p:nvSpPr>
                <p:cNvPr id="90" name="Oval 89">
                  <a:extLst>
                    <a:ext uri="{FF2B5EF4-FFF2-40B4-BE49-F238E27FC236}">
                      <a16:creationId xmlns:a16="http://schemas.microsoft.com/office/drawing/2014/main" id="{EC14C49E-0C5A-40A6-9D3E-104BCD2AAA20}"/>
                    </a:ext>
                  </a:extLst>
                </p:cNvPr>
                <p:cNvSpPr/>
                <p:nvPr/>
              </p:nvSpPr>
              <p:spPr>
                <a:xfrm>
                  <a:off x="5807646" y="2310403"/>
                  <a:ext cx="304800" cy="304799"/>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grpSp>
        </p:grpSp>
        <p:grpSp>
          <p:nvGrpSpPr>
            <p:cNvPr id="117" name="Group 116">
              <a:extLst>
                <a:ext uri="{FF2B5EF4-FFF2-40B4-BE49-F238E27FC236}">
                  <a16:creationId xmlns:a16="http://schemas.microsoft.com/office/drawing/2014/main" id="{6FC8EFAA-0989-4A01-8ACE-91E873985E29}"/>
                </a:ext>
              </a:extLst>
            </p:cNvPr>
            <p:cNvGrpSpPr/>
            <p:nvPr/>
          </p:nvGrpSpPr>
          <p:grpSpPr>
            <a:xfrm>
              <a:off x="7456889" y="2711359"/>
              <a:ext cx="291943" cy="1757218"/>
              <a:chOff x="6366114" y="3527785"/>
              <a:chExt cx="291943" cy="1274950"/>
            </a:xfrm>
          </p:grpSpPr>
          <p:cxnSp>
            <p:nvCxnSpPr>
              <p:cNvPr id="118" name="Straight Connector 117">
                <a:extLst>
                  <a:ext uri="{FF2B5EF4-FFF2-40B4-BE49-F238E27FC236}">
                    <a16:creationId xmlns:a16="http://schemas.microsoft.com/office/drawing/2014/main" id="{7FF8A7B9-E0B9-44BF-A323-1E7EB8C280DF}"/>
                  </a:ext>
                </a:extLst>
              </p:cNvPr>
              <p:cNvCxnSpPr>
                <a:cxnSpLocks/>
              </p:cNvCxnSpPr>
              <p:nvPr/>
            </p:nvCxnSpPr>
            <p:spPr>
              <a:xfrm flipV="1">
                <a:off x="6366114" y="3527785"/>
                <a:ext cx="0" cy="127495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sp>
            <p:nvSpPr>
              <p:cNvPr id="119" name="Oval 118">
                <a:extLst>
                  <a:ext uri="{FF2B5EF4-FFF2-40B4-BE49-F238E27FC236}">
                    <a16:creationId xmlns:a16="http://schemas.microsoft.com/office/drawing/2014/main" id="{719495C5-1A7D-4A87-8C67-4427E982817A}"/>
                  </a:ext>
                </a:extLst>
              </p:cNvPr>
              <p:cNvSpPr/>
              <p:nvPr/>
            </p:nvSpPr>
            <p:spPr>
              <a:xfrm>
                <a:off x="6435472" y="4389413"/>
                <a:ext cx="222585" cy="165861"/>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45720" rIns="0" rtlCol="0" anchor="ctr"/>
              <a:lstStyle/>
              <a:p>
                <a:pPr algn="ctr" defTabSz="342884" fontAlgn="base">
                  <a:spcBef>
                    <a:spcPct val="0"/>
                  </a:spcBef>
                  <a:spcAft>
                    <a:spcPct val="0"/>
                  </a:spcAft>
                  <a:defRPr/>
                </a:pPr>
                <a:r>
                  <a:rPr lang="en-US" sz="900" b="1" dirty="0">
                    <a:solidFill>
                      <a:prstClr val="white"/>
                    </a:solidFill>
                    <a:latin typeface="Century Gothic"/>
                  </a:rPr>
                  <a:t>2</a:t>
                </a:r>
              </a:p>
            </p:txBody>
          </p:sp>
        </p:grpSp>
        <p:sp>
          <p:nvSpPr>
            <p:cNvPr id="124" name="Oval 123">
              <a:extLst>
                <a:ext uri="{FF2B5EF4-FFF2-40B4-BE49-F238E27FC236}">
                  <a16:creationId xmlns:a16="http://schemas.microsoft.com/office/drawing/2014/main" id="{90910797-AC48-42C2-A627-D69B60000611}"/>
                </a:ext>
              </a:extLst>
            </p:cNvPr>
            <p:cNvSpPr/>
            <p:nvPr/>
          </p:nvSpPr>
          <p:spPr>
            <a:xfrm>
              <a:off x="3865323" y="4976569"/>
              <a:ext cx="228600" cy="228600"/>
            </a:xfrm>
            <a:prstGeom prst="ellipse">
              <a:avLst/>
            </a:prstGeom>
            <a:solidFill>
              <a:srgbClr val="09A7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1</a:t>
              </a:r>
            </a:p>
          </p:txBody>
        </p:sp>
        <p:sp>
          <p:nvSpPr>
            <p:cNvPr id="125" name="Oval 124">
              <a:extLst>
                <a:ext uri="{FF2B5EF4-FFF2-40B4-BE49-F238E27FC236}">
                  <a16:creationId xmlns:a16="http://schemas.microsoft.com/office/drawing/2014/main" id="{7BF08C1C-1CCB-4D0A-92EC-59A12C30448D}"/>
                </a:ext>
              </a:extLst>
            </p:cNvPr>
            <p:cNvSpPr/>
            <p:nvPr/>
          </p:nvSpPr>
          <p:spPr>
            <a:xfrm>
              <a:off x="4606968" y="5419075"/>
              <a:ext cx="228600" cy="2286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3</a:t>
              </a:r>
            </a:p>
          </p:txBody>
        </p:sp>
      </p:grpSp>
      <p:grpSp>
        <p:nvGrpSpPr>
          <p:cNvPr id="27" name="Group 26">
            <a:extLst>
              <a:ext uri="{FF2B5EF4-FFF2-40B4-BE49-F238E27FC236}">
                <a16:creationId xmlns:a16="http://schemas.microsoft.com/office/drawing/2014/main" id="{1C0DC362-2155-43E4-A5AD-EAD4498E5803}"/>
              </a:ext>
            </a:extLst>
          </p:cNvPr>
          <p:cNvGrpSpPr/>
          <p:nvPr/>
        </p:nvGrpSpPr>
        <p:grpSpPr>
          <a:xfrm>
            <a:off x="8549476" y="1611639"/>
            <a:ext cx="2648952" cy="2684192"/>
            <a:chOff x="8499229" y="1610738"/>
            <a:chExt cx="2648952" cy="2684192"/>
          </a:xfrm>
        </p:grpSpPr>
        <p:sp>
          <p:nvSpPr>
            <p:cNvPr id="76" name="Oval 75">
              <a:extLst>
                <a:ext uri="{FF2B5EF4-FFF2-40B4-BE49-F238E27FC236}">
                  <a16:creationId xmlns:a16="http://schemas.microsoft.com/office/drawing/2014/main" id="{6F0E5322-17EC-47E0-8F1F-4FBD816655D2}"/>
                </a:ext>
              </a:extLst>
            </p:cNvPr>
            <p:cNvSpPr/>
            <p:nvPr/>
          </p:nvSpPr>
          <p:spPr>
            <a:xfrm>
              <a:off x="8502879" y="2383815"/>
              <a:ext cx="228600" cy="228600"/>
            </a:xfrm>
            <a:prstGeom prst="ellipse">
              <a:avLst/>
            </a:prstGeom>
            <a:solidFill>
              <a:srgbClr val="09A7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1</a:t>
              </a:r>
            </a:p>
          </p:txBody>
        </p:sp>
        <p:sp>
          <p:nvSpPr>
            <p:cNvPr id="77" name="Rectangle 76">
              <a:extLst>
                <a:ext uri="{FF2B5EF4-FFF2-40B4-BE49-F238E27FC236}">
                  <a16:creationId xmlns:a16="http://schemas.microsoft.com/office/drawing/2014/main" id="{6B1F3759-1D5E-41F0-9AB3-E45937CF8328}"/>
                </a:ext>
              </a:extLst>
            </p:cNvPr>
            <p:cNvSpPr/>
            <p:nvPr/>
          </p:nvSpPr>
          <p:spPr>
            <a:xfrm>
              <a:off x="8689819" y="2380535"/>
              <a:ext cx="2458362" cy="18528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342884" fontAlgn="base">
                <a:spcAft>
                  <a:spcPts val="840"/>
                </a:spcAft>
                <a:defRPr/>
              </a:pPr>
              <a:r>
                <a:rPr lang="en-US" sz="980" dirty="0">
                  <a:solidFill>
                    <a:prstClr val="black"/>
                  </a:solidFill>
                  <a:latin typeface="Century Gothic"/>
                </a:rPr>
                <a:t>Class I – 0.5 miles</a:t>
              </a:r>
            </a:p>
            <a:p>
              <a:pPr defTabSz="342884" fontAlgn="base">
                <a:spcAft>
                  <a:spcPts val="840"/>
                </a:spcAft>
                <a:defRPr/>
              </a:pPr>
              <a:r>
                <a:rPr lang="en-US" sz="980" dirty="0">
                  <a:solidFill>
                    <a:prstClr val="black"/>
                  </a:solidFill>
                  <a:latin typeface="Century Gothic"/>
                </a:rPr>
                <a:t>Class II – 0.4 miles</a:t>
              </a:r>
            </a:p>
            <a:p>
              <a:pPr defTabSz="342884" fontAlgn="base">
                <a:spcAft>
                  <a:spcPts val="840"/>
                </a:spcAft>
                <a:defRPr/>
              </a:pPr>
              <a:r>
                <a:rPr lang="en-US" sz="980" dirty="0">
                  <a:solidFill>
                    <a:prstClr val="black"/>
                  </a:solidFill>
                  <a:latin typeface="Century Gothic"/>
                </a:rPr>
                <a:t>Class III – 0.2 miles</a:t>
              </a:r>
            </a:p>
            <a:p>
              <a:pPr defTabSz="342884" fontAlgn="base">
                <a:spcAft>
                  <a:spcPts val="840"/>
                </a:spcAft>
                <a:defRPr/>
              </a:pPr>
              <a:r>
                <a:rPr lang="en-US" sz="980" dirty="0">
                  <a:solidFill>
                    <a:prstClr val="black"/>
                  </a:solidFill>
                  <a:latin typeface="Century Gothic"/>
                </a:rPr>
                <a:t>Class IV – 0.8 miles</a:t>
              </a:r>
            </a:p>
            <a:p>
              <a:pPr defTabSz="342884" fontAlgn="base">
                <a:spcAft>
                  <a:spcPts val="840"/>
                </a:spcAft>
                <a:defRPr/>
              </a:pPr>
              <a:r>
                <a:rPr lang="en-US" sz="980" dirty="0">
                  <a:solidFill>
                    <a:prstClr val="black"/>
                  </a:solidFill>
                  <a:latin typeface="Century Gothic"/>
                </a:rPr>
                <a:t>New sidewalk – 0.7 miles</a:t>
              </a:r>
            </a:p>
          </p:txBody>
        </p:sp>
        <p:sp>
          <p:nvSpPr>
            <p:cNvPr id="78" name="Oval 77">
              <a:extLst>
                <a:ext uri="{FF2B5EF4-FFF2-40B4-BE49-F238E27FC236}">
                  <a16:creationId xmlns:a16="http://schemas.microsoft.com/office/drawing/2014/main" id="{E3062F5F-7C26-4FA3-B923-2D82A4C18436}"/>
                </a:ext>
              </a:extLst>
            </p:cNvPr>
            <p:cNvSpPr/>
            <p:nvPr/>
          </p:nvSpPr>
          <p:spPr>
            <a:xfrm>
              <a:off x="8499381" y="2895568"/>
              <a:ext cx="228600" cy="2286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3</a:t>
              </a:r>
            </a:p>
          </p:txBody>
        </p:sp>
        <p:sp>
          <p:nvSpPr>
            <p:cNvPr id="79" name="Oval 78">
              <a:extLst>
                <a:ext uri="{FF2B5EF4-FFF2-40B4-BE49-F238E27FC236}">
                  <a16:creationId xmlns:a16="http://schemas.microsoft.com/office/drawing/2014/main" id="{993F4921-5757-4861-9295-B8CB859F2648}"/>
                </a:ext>
              </a:extLst>
            </p:cNvPr>
            <p:cNvSpPr/>
            <p:nvPr/>
          </p:nvSpPr>
          <p:spPr>
            <a:xfrm>
              <a:off x="8500134" y="3151310"/>
              <a:ext cx="228600" cy="2286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4</a:t>
              </a:r>
            </a:p>
          </p:txBody>
        </p:sp>
        <p:sp>
          <p:nvSpPr>
            <p:cNvPr id="80" name="Oval 79">
              <a:extLst>
                <a:ext uri="{FF2B5EF4-FFF2-40B4-BE49-F238E27FC236}">
                  <a16:creationId xmlns:a16="http://schemas.microsoft.com/office/drawing/2014/main" id="{DDF040DF-52C5-4C3B-A71C-5AFF5ABF9AC5}"/>
                </a:ext>
              </a:extLst>
            </p:cNvPr>
            <p:cNvSpPr/>
            <p:nvPr/>
          </p:nvSpPr>
          <p:spPr>
            <a:xfrm>
              <a:off x="8500134" y="2637779"/>
              <a:ext cx="228600" cy="22860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2</a:t>
              </a:r>
            </a:p>
          </p:txBody>
        </p:sp>
        <p:sp>
          <p:nvSpPr>
            <p:cNvPr id="102" name="Oval 101">
              <a:extLst>
                <a:ext uri="{FF2B5EF4-FFF2-40B4-BE49-F238E27FC236}">
                  <a16:creationId xmlns:a16="http://schemas.microsoft.com/office/drawing/2014/main" id="{D3DE082F-47A0-4A77-BFF5-B55BE1E39C8C}"/>
                </a:ext>
              </a:extLst>
            </p:cNvPr>
            <p:cNvSpPr/>
            <p:nvPr/>
          </p:nvSpPr>
          <p:spPr>
            <a:xfrm>
              <a:off x="8499229" y="3406578"/>
              <a:ext cx="228600" cy="22860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black"/>
                  </a:solidFill>
                  <a:latin typeface="Century Gothic"/>
                </a:rPr>
                <a:t>5</a:t>
              </a:r>
            </a:p>
          </p:txBody>
        </p:sp>
        <p:sp>
          <p:nvSpPr>
            <p:cNvPr id="108" name="Rectangle 107">
              <a:extLst>
                <a:ext uri="{FF2B5EF4-FFF2-40B4-BE49-F238E27FC236}">
                  <a16:creationId xmlns:a16="http://schemas.microsoft.com/office/drawing/2014/main" id="{D45D1ABC-6CB0-4374-B0FF-5593C974526A}"/>
                </a:ext>
              </a:extLst>
            </p:cNvPr>
            <p:cNvSpPr/>
            <p:nvPr/>
          </p:nvSpPr>
          <p:spPr>
            <a:xfrm>
              <a:off x="8840828" y="1834505"/>
              <a:ext cx="1344604" cy="212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884" fontAlgn="base">
                <a:spcBef>
                  <a:spcPts val="225"/>
                </a:spcBef>
                <a:spcAft>
                  <a:spcPts val="225"/>
                </a:spcAft>
                <a:defRPr/>
              </a:pPr>
              <a:r>
                <a:rPr lang="en-US" sz="980" dirty="0">
                  <a:solidFill>
                    <a:prstClr val="black"/>
                  </a:solidFill>
                  <a:latin typeface="Century Gothic"/>
                </a:rPr>
                <a:t>Existing bike facility</a:t>
              </a:r>
            </a:p>
          </p:txBody>
        </p:sp>
        <p:cxnSp>
          <p:nvCxnSpPr>
            <p:cNvPr id="109" name="Straight Connector 108">
              <a:extLst>
                <a:ext uri="{FF2B5EF4-FFF2-40B4-BE49-F238E27FC236}">
                  <a16:creationId xmlns:a16="http://schemas.microsoft.com/office/drawing/2014/main" id="{D9A1B021-0FF6-42DB-8D44-C965CE56341B}"/>
                </a:ext>
              </a:extLst>
            </p:cNvPr>
            <p:cNvCxnSpPr>
              <a:cxnSpLocks/>
            </p:cNvCxnSpPr>
            <p:nvPr/>
          </p:nvCxnSpPr>
          <p:spPr>
            <a:xfrm flipH="1">
              <a:off x="8553830" y="1943705"/>
              <a:ext cx="286999" cy="0"/>
            </a:xfrm>
            <a:prstGeom prst="line">
              <a:avLst/>
            </a:prstGeom>
            <a:ln w="57150">
              <a:solidFill>
                <a:srgbClr val="D2812E"/>
              </a:solidFill>
              <a:prstDash val="sysDot"/>
            </a:ln>
            <a:effectLst/>
          </p:spPr>
          <p:style>
            <a:lnRef idx="2">
              <a:schemeClr val="accent1"/>
            </a:lnRef>
            <a:fillRef idx="0">
              <a:schemeClr val="accent1"/>
            </a:fillRef>
            <a:effectRef idx="1">
              <a:schemeClr val="accent1"/>
            </a:effectRef>
            <a:fontRef idx="minor">
              <a:schemeClr val="tx1"/>
            </a:fontRef>
          </p:style>
        </p:cxnSp>
        <p:sp>
          <p:nvSpPr>
            <p:cNvPr id="112" name="Rectangle 111">
              <a:extLst>
                <a:ext uri="{FF2B5EF4-FFF2-40B4-BE49-F238E27FC236}">
                  <a16:creationId xmlns:a16="http://schemas.microsoft.com/office/drawing/2014/main" id="{2ACBBA8B-2E08-412C-9439-BF4539238700}"/>
                </a:ext>
              </a:extLst>
            </p:cNvPr>
            <p:cNvSpPr/>
            <p:nvPr/>
          </p:nvSpPr>
          <p:spPr>
            <a:xfrm>
              <a:off x="8719686" y="2578431"/>
              <a:ext cx="1465746" cy="1716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defTabSz="342884" fontAlgn="base">
                <a:spcAft>
                  <a:spcPts val="900"/>
                </a:spcAft>
                <a:defRPr/>
              </a:pPr>
              <a:endParaRPr lang="en-US" sz="900" dirty="0">
                <a:solidFill>
                  <a:prstClr val="black"/>
                </a:solidFill>
                <a:latin typeface="Century Gothic"/>
              </a:endParaRPr>
            </a:p>
          </p:txBody>
        </p:sp>
        <p:cxnSp>
          <p:nvCxnSpPr>
            <p:cNvPr id="131" name="Straight Connector 130">
              <a:extLst>
                <a:ext uri="{FF2B5EF4-FFF2-40B4-BE49-F238E27FC236}">
                  <a16:creationId xmlns:a16="http://schemas.microsoft.com/office/drawing/2014/main" id="{64E1ED3C-2CB0-4FC3-B919-3121D000961C}"/>
                </a:ext>
              </a:extLst>
            </p:cNvPr>
            <p:cNvCxnSpPr>
              <a:cxnSpLocks/>
            </p:cNvCxnSpPr>
            <p:nvPr/>
          </p:nvCxnSpPr>
          <p:spPr>
            <a:xfrm flipH="1">
              <a:off x="8534843" y="1729071"/>
              <a:ext cx="286999" cy="0"/>
            </a:xfrm>
            <a:prstGeom prst="line">
              <a:avLst/>
            </a:prstGeom>
            <a:ln w="57150">
              <a:solidFill>
                <a:srgbClr val="FFFF00"/>
              </a:solidFill>
              <a:prstDash val="sysDot"/>
            </a:ln>
            <a:effectLst/>
          </p:spPr>
          <p:style>
            <a:lnRef idx="2">
              <a:schemeClr val="accent1"/>
            </a:lnRef>
            <a:fillRef idx="0">
              <a:schemeClr val="accent1"/>
            </a:fillRef>
            <a:effectRef idx="1">
              <a:schemeClr val="accent1"/>
            </a:effectRef>
            <a:fontRef idx="minor">
              <a:schemeClr val="tx1"/>
            </a:fontRef>
          </p:style>
        </p:cxnSp>
        <p:sp>
          <p:nvSpPr>
            <p:cNvPr id="132" name="Rectangle 131">
              <a:extLst>
                <a:ext uri="{FF2B5EF4-FFF2-40B4-BE49-F238E27FC236}">
                  <a16:creationId xmlns:a16="http://schemas.microsoft.com/office/drawing/2014/main" id="{B41756AB-6057-407A-A021-A32D775DE54F}"/>
                </a:ext>
              </a:extLst>
            </p:cNvPr>
            <p:cNvSpPr/>
            <p:nvPr/>
          </p:nvSpPr>
          <p:spPr>
            <a:xfrm>
              <a:off x="8812941" y="1610738"/>
              <a:ext cx="1344604" cy="2120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42884" fontAlgn="base">
                <a:spcBef>
                  <a:spcPts val="225"/>
                </a:spcBef>
                <a:spcAft>
                  <a:spcPts val="225"/>
                </a:spcAft>
                <a:defRPr/>
              </a:pPr>
              <a:r>
                <a:rPr lang="en-US" sz="980" dirty="0">
                  <a:solidFill>
                    <a:prstClr val="black"/>
                  </a:solidFill>
                  <a:latin typeface="Century Gothic"/>
                </a:rPr>
                <a:t>Existing sidewalk</a:t>
              </a:r>
            </a:p>
          </p:txBody>
        </p:sp>
      </p:grpSp>
      <p:sp>
        <p:nvSpPr>
          <p:cNvPr id="3" name="TextBox 2">
            <a:extLst>
              <a:ext uri="{FF2B5EF4-FFF2-40B4-BE49-F238E27FC236}">
                <a16:creationId xmlns:a16="http://schemas.microsoft.com/office/drawing/2014/main" id="{DA76CE83-5ACE-4F22-1181-BE479EC1679F}"/>
              </a:ext>
            </a:extLst>
          </p:cNvPr>
          <p:cNvSpPr txBox="1"/>
          <p:nvPr/>
        </p:nvSpPr>
        <p:spPr>
          <a:xfrm>
            <a:off x="5390506" y="5521246"/>
            <a:ext cx="1454766" cy="461665"/>
          </a:xfrm>
          <a:prstGeom prst="rect">
            <a:avLst/>
          </a:prstGeom>
          <a:solidFill>
            <a:schemeClr val="bg1">
              <a:alpha val="20000"/>
            </a:schemeClr>
          </a:solidFill>
          <a:ln w="19050" cap="flat">
            <a:solidFill>
              <a:schemeClr val="tx1">
                <a:alpha val="50000"/>
              </a:schemeClr>
            </a:solidFill>
          </a:ln>
          <a:effectLst>
            <a:outerShdw blurRad="50800" dist="38100" dir="2700000" algn="tl" rotWithShape="0">
              <a:prstClr val="black">
                <a:alpha val="40000"/>
              </a:prstClr>
            </a:outerShdw>
          </a:effectLst>
        </p:spPr>
        <p:txBody>
          <a:bodyPr wrap="square" rtlCol="0">
            <a:spAutoFit/>
          </a:bodyPr>
          <a:lstStyle/>
          <a:p>
            <a:pPr algn="ctr" defTabSz="342884" fontAlgn="base">
              <a:spcBef>
                <a:spcPct val="0"/>
              </a:spcBef>
              <a:spcAft>
                <a:spcPct val="0"/>
              </a:spcAft>
              <a:defRPr/>
            </a:pPr>
            <a:r>
              <a:rPr lang="en-US" sz="1200" b="1" dirty="0">
                <a:solidFill>
                  <a:prstClr val="black">
                    <a:alpha val="50000"/>
                  </a:prstClr>
                </a:solidFill>
                <a:latin typeface="Arial" panose="020B0604020202020204" pitchFamily="34" charset="0"/>
                <a:cs typeface="Arial" panose="020B0604020202020204" pitchFamily="34" charset="0"/>
              </a:rPr>
              <a:t>JACK LONDON DISTRICT</a:t>
            </a:r>
          </a:p>
        </p:txBody>
      </p:sp>
      <p:cxnSp>
        <p:nvCxnSpPr>
          <p:cNvPr id="4" name="Straight Connector 3">
            <a:extLst>
              <a:ext uri="{FF2B5EF4-FFF2-40B4-BE49-F238E27FC236}">
                <a16:creationId xmlns:a16="http://schemas.microsoft.com/office/drawing/2014/main" id="{7F9341DD-3D1A-1378-CFFD-86916361831A}"/>
              </a:ext>
            </a:extLst>
          </p:cNvPr>
          <p:cNvCxnSpPr/>
          <p:nvPr/>
        </p:nvCxnSpPr>
        <p:spPr>
          <a:xfrm flipH="1">
            <a:off x="5323677" y="4593812"/>
            <a:ext cx="926786" cy="20"/>
          </a:xfrm>
          <a:prstGeom prst="line">
            <a:avLst/>
          </a:prstGeom>
          <a:ln w="57150">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EB78A1B-828C-03B1-82BC-A5320169C2C6}"/>
              </a:ext>
            </a:extLst>
          </p:cNvPr>
          <p:cNvSpPr/>
          <p:nvPr/>
        </p:nvSpPr>
        <p:spPr>
          <a:xfrm>
            <a:off x="5630409" y="4313575"/>
            <a:ext cx="228600" cy="2286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84" fontAlgn="base">
              <a:spcBef>
                <a:spcPct val="0"/>
              </a:spcBef>
              <a:spcAft>
                <a:spcPct val="0"/>
              </a:spcAft>
              <a:defRPr/>
            </a:pPr>
            <a:r>
              <a:rPr lang="en-US" sz="1050" b="1" dirty="0">
                <a:solidFill>
                  <a:prstClr val="white"/>
                </a:solidFill>
                <a:latin typeface="Century Gothic"/>
              </a:rPr>
              <a:t>3</a:t>
            </a:r>
          </a:p>
        </p:txBody>
      </p:sp>
    </p:spTree>
    <p:extLst>
      <p:ext uri="{BB962C8B-B14F-4D97-AF65-F5344CB8AC3E}">
        <p14:creationId xmlns:p14="http://schemas.microsoft.com/office/powerpoint/2010/main" val="22002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D339E75-2435-4C2F-A4E6-45B5166FE441}"/>
              </a:ext>
            </a:extLst>
          </p:cNvPr>
          <p:cNvPicPr>
            <a:picLocks noChangeAspect="1"/>
          </p:cNvPicPr>
          <p:nvPr/>
        </p:nvPicPr>
        <p:blipFill>
          <a:blip r:embed="rId3"/>
          <a:stretch>
            <a:fillRect/>
          </a:stretch>
        </p:blipFill>
        <p:spPr>
          <a:xfrm>
            <a:off x="3236235" y="2066766"/>
            <a:ext cx="4804110" cy="3200276"/>
          </a:xfrm>
          <a:prstGeom prst="rect">
            <a:avLst/>
          </a:prstGeom>
        </p:spPr>
      </p:pic>
      <p:sp>
        <p:nvSpPr>
          <p:cNvPr id="2" name="Title 1"/>
          <p:cNvSpPr>
            <a:spLocks noGrp="1"/>
          </p:cNvSpPr>
          <p:nvPr>
            <p:ph type="title"/>
          </p:nvPr>
        </p:nvSpPr>
        <p:spPr/>
        <p:txBody>
          <a:bodyPr>
            <a:noAutofit/>
          </a:bodyPr>
          <a:lstStyle/>
          <a:p>
            <a:r>
              <a:rPr lang="en-US" b="1" dirty="0"/>
              <a:t>Bike/Ped Safety and Access </a:t>
            </a:r>
            <a:br>
              <a:rPr lang="en-US" b="1" dirty="0"/>
            </a:br>
            <a:r>
              <a:rPr lang="en-US" b="1" dirty="0"/>
              <a:t>Improvements in Alameda</a:t>
            </a:r>
            <a:endParaRPr lang="en-US" b="1" dirty="0">
              <a:solidFill>
                <a:srgbClr val="FF0000"/>
              </a:solidFill>
            </a:endParaRPr>
          </a:p>
        </p:txBody>
      </p:sp>
      <p:sp>
        <p:nvSpPr>
          <p:cNvPr id="22" name="Oval 21"/>
          <p:cNvSpPr/>
          <p:nvPr/>
        </p:nvSpPr>
        <p:spPr>
          <a:xfrm>
            <a:off x="341514" y="2767611"/>
            <a:ext cx="239282" cy="239282"/>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400" b="1" dirty="0">
                <a:solidFill>
                  <a:prstClr val="white"/>
                </a:solidFill>
                <a:latin typeface="Century Gothic"/>
              </a:rPr>
              <a:t>2</a:t>
            </a:r>
          </a:p>
        </p:txBody>
      </p:sp>
      <p:sp>
        <p:nvSpPr>
          <p:cNvPr id="24" name="Oval 23"/>
          <p:cNvSpPr/>
          <p:nvPr/>
        </p:nvSpPr>
        <p:spPr>
          <a:xfrm>
            <a:off x="334111" y="3182851"/>
            <a:ext cx="239282" cy="239282"/>
          </a:xfrm>
          <a:prstGeom prst="ellipse">
            <a:avLst/>
          </a:prstGeom>
          <a:solidFill>
            <a:srgbClr val="D281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400" b="1" dirty="0">
                <a:solidFill>
                  <a:prstClr val="white"/>
                </a:solidFill>
                <a:latin typeface="Century Gothic"/>
              </a:rPr>
              <a:t>3</a:t>
            </a:r>
          </a:p>
        </p:txBody>
      </p:sp>
      <p:sp>
        <p:nvSpPr>
          <p:cNvPr id="6" name="TextBox 5"/>
          <p:cNvSpPr txBox="1"/>
          <p:nvPr/>
        </p:nvSpPr>
        <p:spPr>
          <a:xfrm>
            <a:off x="581991" y="1976025"/>
            <a:ext cx="2351458" cy="707886"/>
          </a:xfrm>
          <a:prstGeom prst="rect">
            <a:avLst/>
          </a:prstGeom>
          <a:noFill/>
        </p:spPr>
        <p:txBody>
          <a:bodyPr wrap="square" rtlCol="0">
            <a:spAutoFit/>
          </a:bodyPr>
          <a:lstStyle/>
          <a:p>
            <a:pPr defTabSz="457200" fontAlgn="base">
              <a:spcBef>
                <a:spcPct val="0"/>
              </a:spcBef>
              <a:spcAft>
                <a:spcPts val="1200"/>
              </a:spcAft>
              <a:defRPr/>
            </a:pPr>
            <a:r>
              <a:rPr lang="en-US" sz="1000" dirty="0">
                <a:solidFill>
                  <a:prstClr val="black"/>
                </a:solidFill>
                <a:latin typeface="Century Gothic"/>
              </a:rPr>
              <a:t>Widen and open </a:t>
            </a:r>
            <a:r>
              <a:rPr lang="en-US" sz="1000" b="1" dirty="0">
                <a:solidFill>
                  <a:prstClr val="black"/>
                </a:solidFill>
                <a:latin typeface="Century Gothic"/>
              </a:rPr>
              <a:t>walkway</a:t>
            </a:r>
            <a:r>
              <a:rPr lang="en-US" sz="1000" dirty="0">
                <a:solidFill>
                  <a:prstClr val="black"/>
                </a:solidFill>
                <a:latin typeface="Century Gothic"/>
              </a:rPr>
              <a:t> through </a:t>
            </a:r>
            <a:br>
              <a:rPr lang="en-US" sz="1000" dirty="0">
                <a:solidFill>
                  <a:prstClr val="black"/>
                </a:solidFill>
                <a:latin typeface="Century Gothic"/>
              </a:rPr>
            </a:br>
            <a:r>
              <a:rPr lang="en-US" sz="1000" dirty="0">
                <a:solidFill>
                  <a:prstClr val="black"/>
                </a:solidFill>
                <a:latin typeface="Century Gothic"/>
              </a:rPr>
              <a:t>Webster Tube and along </a:t>
            </a:r>
            <a:br>
              <a:rPr lang="en-US" sz="1000" dirty="0">
                <a:solidFill>
                  <a:prstClr val="black"/>
                </a:solidFill>
                <a:latin typeface="Century Gothic"/>
              </a:rPr>
            </a:br>
            <a:r>
              <a:rPr lang="en-US" sz="1000" dirty="0">
                <a:solidFill>
                  <a:prstClr val="black"/>
                </a:solidFill>
                <a:latin typeface="Century Gothic"/>
              </a:rPr>
              <a:t>Webster Street connecting to </a:t>
            </a:r>
            <a:br>
              <a:rPr lang="en-US" sz="1000" dirty="0">
                <a:solidFill>
                  <a:prstClr val="black"/>
                </a:solidFill>
                <a:latin typeface="Century Gothic"/>
              </a:rPr>
            </a:br>
            <a:r>
              <a:rPr lang="en-US" sz="1000" dirty="0">
                <a:solidFill>
                  <a:prstClr val="black"/>
                </a:solidFill>
                <a:latin typeface="Century Gothic"/>
              </a:rPr>
              <a:t>Mariner Square Loop (0.8 miles)</a:t>
            </a:r>
          </a:p>
        </p:txBody>
      </p:sp>
      <p:sp>
        <p:nvSpPr>
          <p:cNvPr id="50" name="Oval 49"/>
          <p:cNvSpPr/>
          <p:nvPr/>
        </p:nvSpPr>
        <p:spPr>
          <a:xfrm>
            <a:off x="348010" y="3545202"/>
            <a:ext cx="239282" cy="239282"/>
          </a:xfrm>
          <a:prstGeom prst="ellipse">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400" b="1" dirty="0">
                <a:solidFill>
                  <a:prstClr val="white"/>
                </a:solidFill>
                <a:latin typeface="Century Gothic"/>
              </a:rPr>
              <a:t>4</a:t>
            </a:r>
          </a:p>
        </p:txBody>
      </p:sp>
      <p:sp>
        <p:nvSpPr>
          <p:cNvPr id="54" name="Oval 53"/>
          <p:cNvSpPr/>
          <p:nvPr/>
        </p:nvSpPr>
        <p:spPr>
          <a:xfrm>
            <a:off x="348010" y="3968512"/>
            <a:ext cx="239282" cy="23928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400" b="1" dirty="0">
                <a:solidFill>
                  <a:prstClr val="black"/>
                </a:solidFill>
                <a:latin typeface="Century Gothic"/>
              </a:rPr>
              <a:t>5</a:t>
            </a:r>
          </a:p>
        </p:txBody>
      </p:sp>
      <p:sp>
        <p:nvSpPr>
          <p:cNvPr id="27" name="Oval 26"/>
          <p:cNvSpPr/>
          <p:nvPr/>
        </p:nvSpPr>
        <p:spPr>
          <a:xfrm>
            <a:off x="334111" y="2047155"/>
            <a:ext cx="239282" cy="239282"/>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400" b="1" dirty="0">
                <a:solidFill>
                  <a:prstClr val="black"/>
                </a:solidFill>
                <a:latin typeface="Century Gothic"/>
              </a:rPr>
              <a:t>1</a:t>
            </a:r>
          </a:p>
        </p:txBody>
      </p:sp>
      <p:sp>
        <p:nvSpPr>
          <p:cNvPr id="7" name="Rectangle 6">
            <a:extLst>
              <a:ext uri="{FF2B5EF4-FFF2-40B4-BE49-F238E27FC236}">
                <a16:creationId xmlns:a16="http://schemas.microsoft.com/office/drawing/2014/main" id="{1B3CD374-3C78-4DF8-B8BA-B5DA8168C8A0}"/>
              </a:ext>
            </a:extLst>
          </p:cNvPr>
          <p:cNvSpPr/>
          <p:nvPr/>
        </p:nvSpPr>
        <p:spPr>
          <a:xfrm>
            <a:off x="5559959" y="3065875"/>
            <a:ext cx="662940" cy="1282186"/>
          </a:xfrm>
          <a:prstGeom prst="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cxnSp>
        <p:nvCxnSpPr>
          <p:cNvPr id="23" name="Straight Connector 22">
            <a:extLst>
              <a:ext uri="{FF2B5EF4-FFF2-40B4-BE49-F238E27FC236}">
                <a16:creationId xmlns:a16="http://schemas.microsoft.com/office/drawing/2014/main" id="{14AC10FF-E833-4E17-ABE0-BE35DB2CFB7C}"/>
              </a:ext>
            </a:extLst>
          </p:cNvPr>
          <p:cNvCxnSpPr>
            <a:cxnSpLocks/>
          </p:cNvCxnSpPr>
          <p:nvPr/>
        </p:nvCxnSpPr>
        <p:spPr>
          <a:xfrm flipV="1">
            <a:off x="6241856" y="0"/>
            <a:ext cx="2116569" cy="3063736"/>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CEDA12CB-2D0E-49E3-8003-28836E92EBBD}"/>
              </a:ext>
            </a:extLst>
          </p:cNvPr>
          <p:cNvSpPr txBox="1"/>
          <p:nvPr/>
        </p:nvSpPr>
        <p:spPr>
          <a:xfrm>
            <a:off x="581990" y="2690727"/>
            <a:ext cx="2451090" cy="400110"/>
          </a:xfrm>
          <a:prstGeom prst="rect">
            <a:avLst/>
          </a:prstGeom>
          <a:noFill/>
        </p:spPr>
        <p:txBody>
          <a:bodyPr wrap="square" rtlCol="0">
            <a:spAutoFit/>
          </a:bodyPr>
          <a:lstStyle/>
          <a:p>
            <a:pPr defTabSz="457200" fontAlgn="base">
              <a:spcBef>
                <a:spcPct val="0"/>
              </a:spcBef>
              <a:spcAft>
                <a:spcPts val="1200"/>
              </a:spcAft>
              <a:defRPr/>
            </a:pPr>
            <a:r>
              <a:rPr lang="en-US" sz="1000" dirty="0">
                <a:solidFill>
                  <a:prstClr val="black"/>
                </a:solidFill>
                <a:latin typeface="Century Gothic"/>
              </a:rPr>
              <a:t>New </a:t>
            </a:r>
            <a:r>
              <a:rPr lang="en-US" sz="1000" b="1" dirty="0">
                <a:solidFill>
                  <a:prstClr val="black"/>
                </a:solidFill>
                <a:latin typeface="Century Gothic"/>
              </a:rPr>
              <a:t>Class II </a:t>
            </a:r>
            <a:r>
              <a:rPr lang="en-US" sz="1000" dirty="0">
                <a:solidFill>
                  <a:prstClr val="black"/>
                </a:solidFill>
                <a:latin typeface="Century Gothic"/>
              </a:rPr>
              <a:t>bike lane on </a:t>
            </a:r>
            <a:br>
              <a:rPr lang="en-US" sz="1000" dirty="0">
                <a:solidFill>
                  <a:prstClr val="black"/>
                </a:solidFill>
                <a:latin typeface="Century Gothic"/>
              </a:rPr>
            </a:br>
            <a:r>
              <a:rPr lang="en-US" sz="1000" dirty="0">
                <a:solidFill>
                  <a:prstClr val="black"/>
                </a:solidFill>
                <a:latin typeface="Century Gothic"/>
              </a:rPr>
              <a:t>Mariner Square Loop (0.3 miles)</a:t>
            </a:r>
          </a:p>
        </p:txBody>
      </p:sp>
      <p:sp>
        <p:nvSpPr>
          <p:cNvPr id="58" name="TextBox 57">
            <a:extLst>
              <a:ext uri="{FF2B5EF4-FFF2-40B4-BE49-F238E27FC236}">
                <a16:creationId xmlns:a16="http://schemas.microsoft.com/office/drawing/2014/main" id="{6DABE3F6-3AA9-4F51-B95F-151A77E54089}"/>
              </a:ext>
            </a:extLst>
          </p:cNvPr>
          <p:cNvSpPr txBox="1"/>
          <p:nvPr/>
        </p:nvSpPr>
        <p:spPr>
          <a:xfrm>
            <a:off x="581990" y="3102505"/>
            <a:ext cx="2451090" cy="400110"/>
          </a:xfrm>
          <a:prstGeom prst="rect">
            <a:avLst/>
          </a:prstGeom>
          <a:noFill/>
        </p:spPr>
        <p:txBody>
          <a:bodyPr wrap="square" rtlCol="0">
            <a:spAutoFit/>
          </a:bodyPr>
          <a:lstStyle/>
          <a:p>
            <a:pPr defTabSz="457200" fontAlgn="base">
              <a:spcBef>
                <a:spcPct val="0"/>
              </a:spcBef>
              <a:spcAft>
                <a:spcPts val="1200"/>
              </a:spcAft>
              <a:defRPr/>
            </a:pPr>
            <a:r>
              <a:rPr lang="en-US" sz="1000" dirty="0">
                <a:solidFill>
                  <a:prstClr val="black"/>
                </a:solidFill>
                <a:latin typeface="Century Gothic"/>
              </a:rPr>
              <a:t>Add crosswalks to connect </a:t>
            </a:r>
            <a:br>
              <a:rPr lang="en-US" sz="1000" dirty="0">
                <a:solidFill>
                  <a:prstClr val="black"/>
                </a:solidFill>
                <a:latin typeface="Century Gothic"/>
              </a:rPr>
            </a:br>
            <a:r>
              <a:rPr lang="en-US" sz="1000" dirty="0">
                <a:solidFill>
                  <a:prstClr val="black"/>
                </a:solidFill>
                <a:latin typeface="Century Gothic"/>
              </a:rPr>
              <a:t>ped/bike paths</a:t>
            </a:r>
          </a:p>
        </p:txBody>
      </p:sp>
      <p:sp>
        <p:nvSpPr>
          <p:cNvPr id="59" name="TextBox 58">
            <a:extLst>
              <a:ext uri="{FF2B5EF4-FFF2-40B4-BE49-F238E27FC236}">
                <a16:creationId xmlns:a16="http://schemas.microsoft.com/office/drawing/2014/main" id="{334DFE0F-1D57-4E9E-9F14-6E1E23C5DBDD}"/>
              </a:ext>
            </a:extLst>
          </p:cNvPr>
          <p:cNvSpPr txBox="1"/>
          <p:nvPr/>
        </p:nvSpPr>
        <p:spPr>
          <a:xfrm>
            <a:off x="581990" y="3464920"/>
            <a:ext cx="2451090" cy="400110"/>
          </a:xfrm>
          <a:prstGeom prst="rect">
            <a:avLst/>
          </a:prstGeom>
          <a:noFill/>
        </p:spPr>
        <p:txBody>
          <a:bodyPr wrap="square" rtlCol="0">
            <a:spAutoFit/>
          </a:bodyPr>
          <a:lstStyle/>
          <a:p>
            <a:pPr defTabSz="457200" fontAlgn="base">
              <a:spcBef>
                <a:spcPct val="0"/>
              </a:spcBef>
              <a:spcAft>
                <a:spcPts val="1200"/>
              </a:spcAft>
              <a:defRPr/>
            </a:pPr>
            <a:r>
              <a:rPr lang="en-US" sz="1000" b="1" dirty="0">
                <a:solidFill>
                  <a:prstClr val="black"/>
                </a:solidFill>
                <a:latin typeface="Century Gothic"/>
              </a:rPr>
              <a:t>New Class I path</a:t>
            </a:r>
            <a:r>
              <a:rPr lang="en-US" sz="1000" dirty="0">
                <a:solidFill>
                  <a:prstClr val="black"/>
                </a:solidFill>
                <a:latin typeface="Century Gothic"/>
              </a:rPr>
              <a:t>: Realign and </a:t>
            </a:r>
            <a:br>
              <a:rPr lang="en-US" sz="1000" dirty="0">
                <a:solidFill>
                  <a:prstClr val="black"/>
                </a:solidFill>
                <a:latin typeface="Century Gothic"/>
              </a:rPr>
            </a:br>
            <a:r>
              <a:rPr lang="en-US" sz="1000" dirty="0">
                <a:solidFill>
                  <a:prstClr val="black"/>
                </a:solidFill>
                <a:latin typeface="Century Gothic"/>
              </a:rPr>
              <a:t>widen path to 8 feet (0.3 miles)</a:t>
            </a:r>
          </a:p>
        </p:txBody>
      </p:sp>
      <p:sp>
        <p:nvSpPr>
          <p:cNvPr id="60" name="TextBox 59">
            <a:extLst>
              <a:ext uri="{FF2B5EF4-FFF2-40B4-BE49-F238E27FC236}">
                <a16:creationId xmlns:a16="http://schemas.microsoft.com/office/drawing/2014/main" id="{B0CACF03-9713-4D8D-AFD9-25E05B996A51}"/>
              </a:ext>
            </a:extLst>
          </p:cNvPr>
          <p:cNvSpPr txBox="1"/>
          <p:nvPr/>
        </p:nvSpPr>
        <p:spPr>
          <a:xfrm>
            <a:off x="581990" y="3907708"/>
            <a:ext cx="2451090" cy="553998"/>
          </a:xfrm>
          <a:prstGeom prst="rect">
            <a:avLst/>
          </a:prstGeom>
          <a:noFill/>
        </p:spPr>
        <p:txBody>
          <a:bodyPr wrap="square" rtlCol="0">
            <a:spAutoFit/>
          </a:bodyPr>
          <a:lstStyle/>
          <a:p>
            <a:pPr defTabSz="457200" fontAlgn="base">
              <a:spcBef>
                <a:spcPct val="0"/>
              </a:spcBef>
              <a:defRPr/>
            </a:pPr>
            <a:r>
              <a:rPr lang="en-US" sz="1000" b="1" dirty="0">
                <a:solidFill>
                  <a:prstClr val="black"/>
                </a:solidFill>
                <a:latin typeface="Century Gothic"/>
              </a:rPr>
              <a:t>Sidewalk extension</a:t>
            </a:r>
            <a:r>
              <a:rPr lang="en-US" sz="1000" dirty="0">
                <a:solidFill>
                  <a:prstClr val="black"/>
                </a:solidFill>
                <a:latin typeface="Century Gothic"/>
              </a:rPr>
              <a:t> on </a:t>
            </a:r>
            <a:br>
              <a:rPr lang="en-US" sz="1000" dirty="0">
                <a:solidFill>
                  <a:prstClr val="black"/>
                </a:solidFill>
                <a:latin typeface="Century Gothic"/>
              </a:rPr>
            </a:br>
            <a:r>
              <a:rPr lang="en-US" sz="1000" dirty="0">
                <a:solidFill>
                  <a:prstClr val="black"/>
                </a:solidFill>
                <a:latin typeface="Century Gothic"/>
              </a:rPr>
              <a:t>Mariner Square Loop and Mariner Square Drive (0.3 miles)</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930"/>
          <a:stretch/>
        </p:blipFill>
        <p:spPr>
          <a:xfrm>
            <a:off x="8343570" y="3560"/>
            <a:ext cx="3843788" cy="5948464"/>
          </a:xfrm>
          <a:prstGeom prst="rect">
            <a:avLst/>
          </a:prstGeom>
        </p:spPr>
      </p:pic>
      <p:pic>
        <p:nvPicPr>
          <p:cNvPr id="28" name="Picture 27">
            <a:extLst>
              <a:ext uri="{FF2B5EF4-FFF2-40B4-BE49-F238E27FC236}">
                <a16:creationId xmlns:a16="http://schemas.microsoft.com/office/drawing/2014/main" id="{FF5D712A-FA64-4A0D-BFCA-937F0DFF131B}"/>
              </a:ext>
            </a:extLst>
          </p:cNvPr>
          <p:cNvPicPr>
            <a:picLocks noChangeAspect="1"/>
          </p:cNvPicPr>
          <p:nvPr/>
        </p:nvPicPr>
        <p:blipFill>
          <a:blip r:embed="rId5"/>
          <a:stretch>
            <a:fillRect/>
          </a:stretch>
        </p:blipFill>
        <p:spPr>
          <a:xfrm>
            <a:off x="8358425" y="-144166"/>
            <a:ext cx="3892916" cy="6148726"/>
          </a:xfrm>
          <a:prstGeom prst="rect">
            <a:avLst/>
          </a:prstGeom>
        </p:spPr>
      </p:pic>
      <p:grpSp>
        <p:nvGrpSpPr>
          <p:cNvPr id="3" name="Group 2"/>
          <p:cNvGrpSpPr/>
          <p:nvPr/>
        </p:nvGrpSpPr>
        <p:grpSpPr>
          <a:xfrm>
            <a:off x="8321040" y="155033"/>
            <a:ext cx="789319" cy="2689656"/>
            <a:chOff x="5115057" y="226537"/>
            <a:chExt cx="1078438" cy="4165687"/>
          </a:xfrm>
        </p:grpSpPr>
        <p:sp>
          <p:nvSpPr>
            <p:cNvPr id="35" name="TextBox 34"/>
            <p:cNvSpPr txBox="1"/>
            <p:nvPr/>
          </p:nvSpPr>
          <p:spPr>
            <a:xfrm>
              <a:off x="5302345" y="569780"/>
              <a:ext cx="789780" cy="384641"/>
            </a:xfrm>
            <a:prstGeom prst="rect">
              <a:avLst/>
            </a:prstGeom>
            <a:noFill/>
          </p:spPr>
          <p:txBody>
            <a:bodyPr wrap="none" rtlCol="0">
              <a:spAutoFit/>
            </a:bodyPr>
            <a:lstStyle/>
            <a:p>
              <a:pPr algn="ctr" defTabSz="457200" fontAlgn="base">
                <a:spcBef>
                  <a:spcPct val="0"/>
                </a:spcBef>
                <a:spcAft>
                  <a:spcPct val="0"/>
                </a:spcAft>
                <a:defRPr/>
              </a:pPr>
              <a:r>
                <a:rPr lang="en-US" sz="1200" b="1" dirty="0">
                  <a:solidFill>
                    <a:prstClr val="white"/>
                  </a:solidFill>
                  <a:latin typeface="Century Gothic"/>
                </a:rPr>
                <a:t>Target</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2304" y="226537"/>
              <a:ext cx="417435" cy="417087"/>
            </a:xfrm>
            <a:prstGeom prst="rect">
              <a:avLst/>
            </a:prstGeom>
          </p:spPr>
        </p:pic>
        <p:sp>
          <p:nvSpPr>
            <p:cNvPr id="40" name="TextBox 39">
              <a:extLst>
                <a:ext uri="{FF2B5EF4-FFF2-40B4-BE49-F238E27FC236}">
                  <a16:creationId xmlns:a16="http://schemas.microsoft.com/office/drawing/2014/main" id="{30BFC531-AD3A-446D-83A4-54B94DB69ABF}"/>
                </a:ext>
              </a:extLst>
            </p:cNvPr>
            <p:cNvSpPr txBox="1"/>
            <p:nvPr/>
          </p:nvSpPr>
          <p:spPr>
            <a:xfrm>
              <a:off x="5115057" y="3751155"/>
              <a:ext cx="1078438" cy="641069"/>
            </a:xfrm>
            <a:prstGeom prst="rect">
              <a:avLst/>
            </a:prstGeom>
            <a:noFill/>
          </p:spPr>
          <p:txBody>
            <a:bodyPr wrap="none" rtlCol="0">
              <a:spAutoFit/>
            </a:bodyPr>
            <a:lstStyle/>
            <a:p>
              <a:pPr algn="ctr" defTabSz="457200" fontAlgn="base">
                <a:spcBef>
                  <a:spcPct val="0"/>
                </a:spcBef>
                <a:spcAft>
                  <a:spcPct val="0"/>
                </a:spcAft>
                <a:defRPr/>
              </a:pPr>
              <a:r>
                <a:rPr lang="en-US" sz="1200" b="1" dirty="0">
                  <a:solidFill>
                    <a:prstClr val="white"/>
                  </a:solidFill>
                  <a:latin typeface="Century Gothic"/>
                </a:rPr>
                <a:t>Alameda</a:t>
              </a:r>
            </a:p>
            <a:p>
              <a:pPr algn="ctr" defTabSz="457200" fontAlgn="base">
                <a:spcBef>
                  <a:spcPct val="0"/>
                </a:spcBef>
                <a:spcAft>
                  <a:spcPct val="0"/>
                </a:spcAft>
                <a:defRPr/>
              </a:pPr>
              <a:r>
                <a:rPr lang="en-US" sz="1200" b="1" dirty="0">
                  <a:solidFill>
                    <a:prstClr val="white"/>
                  </a:solidFill>
                  <a:latin typeface="Century Gothic"/>
                </a:rPr>
                <a:t>Landing</a:t>
              </a:r>
            </a:p>
          </p:txBody>
        </p:sp>
      </p:grpSp>
      <p:sp>
        <p:nvSpPr>
          <p:cNvPr id="17" name="Oval 16"/>
          <p:cNvSpPr/>
          <p:nvPr/>
        </p:nvSpPr>
        <p:spPr>
          <a:xfrm>
            <a:off x="11144311" y="3008334"/>
            <a:ext cx="213498" cy="188342"/>
          </a:xfrm>
          <a:prstGeom prst="ellipse">
            <a:avLst/>
          </a:prstGeom>
          <a:solidFill>
            <a:srgbClr val="D2812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white"/>
                </a:solidFill>
                <a:latin typeface="Century Gothic"/>
              </a:rPr>
              <a:t>3</a:t>
            </a:r>
          </a:p>
        </p:txBody>
      </p:sp>
      <p:cxnSp>
        <p:nvCxnSpPr>
          <p:cNvPr id="19" name="Straight Connector 18"/>
          <p:cNvCxnSpPr>
            <a:cxnSpLocks/>
          </p:cNvCxnSpPr>
          <p:nvPr/>
        </p:nvCxnSpPr>
        <p:spPr>
          <a:xfrm flipV="1">
            <a:off x="11058212" y="3327180"/>
            <a:ext cx="188573" cy="681"/>
          </a:xfrm>
          <a:prstGeom prst="line">
            <a:avLst/>
          </a:prstGeom>
          <a:ln w="50800">
            <a:solidFill>
              <a:srgbClr val="D2812E"/>
            </a:solidFill>
            <a:prstDash val="solid"/>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0778928" y="2441438"/>
            <a:ext cx="324516" cy="1436415"/>
          </a:xfrm>
          <a:custGeom>
            <a:avLst/>
            <a:gdLst>
              <a:gd name="connsiteX0" fmla="*/ 0 w 361950"/>
              <a:gd name="connsiteY0" fmla="*/ 0 h 1847850"/>
              <a:gd name="connsiteX1" fmla="*/ 133350 w 361950"/>
              <a:gd name="connsiteY1" fmla="*/ 238125 h 1847850"/>
              <a:gd name="connsiteX2" fmla="*/ 304800 w 361950"/>
              <a:gd name="connsiteY2" fmla="*/ 809625 h 1847850"/>
              <a:gd name="connsiteX3" fmla="*/ 361950 w 361950"/>
              <a:gd name="connsiteY3" fmla="*/ 1762125 h 1847850"/>
              <a:gd name="connsiteX4" fmla="*/ 257175 w 361950"/>
              <a:gd name="connsiteY4" fmla="*/ 1847850 h 1847850"/>
              <a:gd name="connsiteX5" fmla="*/ 285750 w 361950"/>
              <a:gd name="connsiteY5" fmla="*/ 1847850 h 1847850"/>
              <a:gd name="connsiteX0" fmla="*/ 0 w 361950"/>
              <a:gd name="connsiteY0" fmla="*/ 0 h 1847850"/>
              <a:gd name="connsiteX1" fmla="*/ 133350 w 361950"/>
              <a:gd name="connsiteY1" fmla="*/ 238125 h 1847850"/>
              <a:gd name="connsiteX2" fmla="*/ 304800 w 361950"/>
              <a:gd name="connsiteY2" fmla="*/ 809625 h 1847850"/>
              <a:gd name="connsiteX3" fmla="*/ 361950 w 361950"/>
              <a:gd name="connsiteY3" fmla="*/ 1762125 h 1847850"/>
              <a:gd name="connsiteX4" fmla="*/ 257175 w 361950"/>
              <a:gd name="connsiteY4" fmla="*/ 1847850 h 1847850"/>
              <a:gd name="connsiteX5" fmla="*/ 285750 w 361950"/>
              <a:gd name="connsiteY5" fmla="*/ 1847850 h 1847850"/>
              <a:gd name="connsiteX0" fmla="*/ 0 w 361950"/>
              <a:gd name="connsiteY0" fmla="*/ 0 h 1847850"/>
              <a:gd name="connsiteX1" fmla="*/ 133350 w 361950"/>
              <a:gd name="connsiteY1" fmla="*/ 238125 h 1847850"/>
              <a:gd name="connsiteX2" fmla="*/ 304800 w 361950"/>
              <a:gd name="connsiteY2" fmla="*/ 809625 h 1847850"/>
              <a:gd name="connsiteX3" fmla="*/ 361950 w 361950"/>
              <a:gd name="connsiteY3" fmla="*/ 1762125 h 1847850"/>
              <a:gd name="connsiteX4" fmla="*/ 257175 w 361950"/>
              <a:gd name="connsiteY4" fmla="*/ 1847850 h 1847850"/>
              <a:gd name="connsiteX5" fmla="*/ 285750 w 361950"/>
              <a:gd name="connsiteY5" fmla="*/ 1847850 h 1847850"/>
              <a:gd name="connsiteX0" fmla="*/ 0 w 276225"/>
              <a:gd name="connsiteY0" fmla="*/ 0 h 1854200"/>
              <a:gd name="connsiteX1" fmla="*/ 47625 w 276225"/>
              <a:gd name="connsiteY1" fmla="*/ 244475 h 1854200"/>
              <a:gd name="connsiteX2" fmla="*/ 219075 w 276225"/>
              <a:gd name="connsiteY2" fmla="*/ 815975 h 1854200"/>
              <a:gd name="connsiteX3" fmla="*/ 276225 w 276225"/>
              <a:gd name="connsiteY3" fmla="*/ 1768475 h 1854200"/>
              <a:gd name="connsiteX4" fmla="*/ 171450 w 276225"/>
              <a:gd name="connsiteY4" fmla="*/ 1854200 h 1854200"/>
              <a:gd name="connsiteX5" fmla="*/ 200025 w 276225"/>
              <a:gd name="connsiteY5" fmla="*/ 1854200 h 1854200"/>
              <a:gd name="connsiteX0" fmla="*/ 0 w 346075"/>
              <a:gd name="connsiteY0" fmla="*/ 0 h 1816100"/>
              <a:gd name="connsiteX1" fmla="*/ 117475 w 346075"/>
              <a:gd name="connsiteY1" fmla="*/ 206375 h 1816100"/>
              <a:gd name="connsiteX2" fmla="*/ 288925 w 346075"/>
              <a:gd name="connsiteY2" fmla="*/ 77787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17475 w 346075"/>
              <a:gd name="connsiteY1" fmla="*/ 206375 h 1816100"/>
              <a:gd name="connsiteX2" fmla="*/ 288925 w 346075"/>
              <a:gd name="connsiteY2" fmla="*/ 77787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288925 w 346075"/>
              <a:gd name="connsiteY2" fmla="*/ 77787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288925 w 346075"/>
              <a:gd name="connsiteY2" fmla="*/ 77787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288925 w 346075"/>
              <a:gd name="connsiteY2" fmla="*/ 77787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307975 w 346075"/>
              <a:gd name="connsiteY2" fmla="*/ 75882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307975 w 346075"/>
              <a:gd name="connsiteY2" fmla="*/ 75882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307975 w 346075"/>
              <a:gd name="connsiteY2" fmla="*/ 75882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307975 w 346075"/>
              <a:gd name="connsiteY2" fmla="*/ 758825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317500 w 346075"/>
              <a:gd name="connsiteY2" fmla="*/ 787400 h 1816100"/>
              <a:gd name="connsiteX3" fmla="*/ 346075 w 346075"/>
              <a:gd name="connsiteY3" fmla="*/ 1730375 h 1816100"/>
              <a:gd name="connsiteX4" fmla="*/ 241300 w 346075"/>
              <a:gd name="connsiteY4" fmla="*/ 1816100 h 1816100"/>
              <a:gd name="connsiteX5" fmla="*/ 269875 w 346075"/>
              <a:gd name="connsiteY5" fmla="*/ 1816100 h 1816100"/>
              <a:gd name="connsiteX0" fmla="*/ 0 w 346075"/>
              <a:gd name="connsiteY0" fmla="*/ 0 h 1816100"/>
              <a:gd name="connsiteX1" fmla="*/ 107950 w 346075"/>
              <a:gd name="connsiteY1" fmla="*/ 158750 h 1816100"/>
              <a:gd name="connsiteX2" fmla="*/ 317500 w 346075"/>
              <a:gd name="connsiteY2" fmla="*/ 787400 h 1816100"/>
              <a:gd name="connsiteX3" fmla="*/ 346075 w 346075"/>
              <a:gd name="connsiteY3" fmla="*/ 1730375 h 1816100"/>
              <a:gd name="connsiteX4" fmla="*/ 241300 w 346075"/>
              <a:gd name="connsiteY4" fmla="*/ 1816100 h 1816100"/>
              <a:gd name="connsiteX0" fmla="*/ 0 w 356389"/>
              <a:gd name="connsiteY0" fmla="*/ 0 h 1816100"/>
              <a:gd name="connsiteX1" fmla="*/ 107950 w 356389"/>
              <a:gd name="connsiteY1" fmla="*/ 158750 h 1816100"/>
              <a:gd name="connsiteX2" fmla="*/ 317500 w 356389"/>
              <a:gd name="connsiteY2" fmla="*/ 787400 h 1816100"/>
              <a:gd name="connsiteX3" fmla="*/ 346075 w 356389"/>
              <a:gd name="connsiteY3" fmla="*/ 1730375 h 1816100"/>
              <a:gd name="connsiteX4" fmla="*/ 241300 w 356389"/>
              <a:gd name="connsiteY4" fmla="*/ 1816100 h 1816100"/>
              <a:gd name="connsiteX0" fmla="*/ 0 w 347081"/>
              <a:gd name="connsiteY0" fmla="*/ 0 h 1816100"/>
              <a:gd name="connsiteX1" fmla="*/ 107950 w 347081"/>
              <a:gd name="connsiteY1" fmla="*/ 158750 h 1816100"/>
              <a:gd name="connsiteX2" fmla="*/ 317500 w 347081"/>
              <a:gd name="connsiteY2" fmla="*/ 787400 h 1816100"/>
              <a:gd name="connsiteX3" fmla="*/ 346075 w 347081"/>
              <a:gd name="connsiteY3" fmla="*/ 1730375 h 1816100"/>
              <a:gd name="connsiteX4" fmla="*/ 241300 w 347081"/>
              <a:gd name="connsiteY4" fmla="*/ 1816100 h 1816100"/>
              <a:gd name="connsiteX0" fmla="*/ 0 w 362610"/>
              <a:gd name="connsiteY0" fmla="*/ 0 h 1816100"/>
              <a:gd name="connsiteX1" fmla="*/ 107950 w 362610"/>
              <a:gd name="connsiteY1" fmla="*/ 158750 h 1816100"/>
              <a:gd name="connsiteX2" fmla="*/ 317500 w 362610"/>
              <a:gd name="connsiteY2" fmla="*/ 787400 h 1816100"/>
              <a:gd name="connsiteX3" fmla="*/ 361950 w 362610"/>
              <a:gd name="connsiteY3" fmla="*/ 1647825 h 1816100"/>
              <a:gd name="connsiteX4" fmla="*/ 241300 w 362610"/>
              <a:gd name="connsiteY4" fmla="*/ 1816100 h 1816100"/>
              <a:gd name="connsiteX0" fmla="*/ 0 w 361950"/>
              <a:gd name="connsiteY0" fmla="*/ 0 h 1816100"/>
              <a:gd name="connsiteX1" fmla="*/ 107950 w 361950"/>
              <a:gd name="connsiteY1" fmla="*/ 158750 h 1816100"/>
              <a:gd name="connsiteX2" fmla="*/ 317500 w 361950"/>
              <a:gd name="connsiteY2" fmla="*/ 787400 h 1816100"/>
              <a:gd name="connsiteX3" fmla="*/ 361950 w 361950"/>
              <a:gd name="connsiteY3" fmla="*/ 1647825 h 1816100"/>
              <a:gd name="connsiteX4" fmla="*/ 241300 w 361950"/>
              <a:gd name="connsiteY4" fmla="*/ 1816100 h 1816100"/>
              <a:gd name="connsiteX0" fmla="*/ 0 w 361950"/>
              <a:gd name="connsiteY0" fmla="*/ 0 h 1816100"/>
              <a:gd name="connsiteX1" fmla="*/ 107950 w 361950"/>
              <a:gd name="connsiteY1" fmla="*/ 158750 h 1816100"/>
              <a:gd name="connsiteX2" fmla="*/ 317500 w 361950"/>
              <a:gd name="connsiteY2" fmla="*/ 787400 h 1816100"/>
              <a:gd name="connsiteX3" fmla="*/ 361950 w 361950"/>
              <a:gd name="connsiteY3" fmla="*/ 1647825 h 1816100"/>
              <a:gd name="connsiteX4" fmla="*/ 241300 w 361950"/>
              <a:gd name="connsiteY4" fmla="*/ 1816100 h 1816100"/>
              <a:gd name="connsiteX0" fmla="*/ 0 w 361950"/>
              <a:gd name="connsiteY0" fmla="*/ 0 h 1816100"/>
              <a:gd name="connsiteX1" fmla="*/ 107950 w 361950"/>
              <a:gd name="connsiteY1" fmla="*/ 158750 h 1816100"/>
              <a:gd name="connsiteX2" fmla="*/ 317500 w 361950"/>
              <a:gd name="connsiteY2" fmla="*/ 787400 h 1816100"/>
              <a:gd name="connsiteX3" fmla="*/ 361950 w 361950"/>
              <a:gd name="connsiteY3" fmla="*/ 1647825 h 1816100"/>
              <a:gd name="connsiteX4" fmla="*/ 241300 w 361950"/>
              <a:gd name="connsiteY4" fmla="*/ 1816100 h 181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1816100">
                <a:moveTo>
                  <a:pt x="0" y="0"/>
                </a:moveTo>
                <a:cubicBezTo>
                  <a:pt x="6350" y="82550"/>
                  <a:pt x="85725" y="98425"/>
                  <a:pt x="107950" y="158750"/>
                </a:cubicBezTo>
                <a:cubicBezTo>
                  <a:pt x="174625" y="358775"/>
                  <a:pt x="301625" y="650875"/>
                  <a:pt x="317500" y="787400"/>
                </a:cubicBezTo>
                <a:cubicBezTo>
                  <a:pt x="327025" y="917575"/>
                  <a:pt x="355600" y="1555750"/>
                  <a:pt x="361950" y="1647825"/>
                </a:cubicBezTo>
                <a:cubicBezTo>
                  <a:pt x="356658" y="1726142"/>
                  <a:pt x="291042" y="1788583"/>
                  <a:pt x="241300" y="1816100"/>
                </a:cubicBezTo>
              </a:path>
            </a:pathLst>
          </a:cu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sp>
        <p:nvSpPr>
          <p:cNvPr id="25" name="Freeform 24"/>
          <p:cNvSpPr/>
          <p:nvPr/>
        </p:nvSpPr>
        <p:spPr>
          <a:xfrm>
            <a:off x="10878560" y="3699413"/>
            <a:ext cx="82666" cy="1094890"/>
          </a:xfrm>
          <a:custGeom>
            <a:avLst/>
            <a:gdLst>
              <a:gd name="connsiteX0" fmla="*/ 44450 w 88900"/>
              <a:gd name="connsiteY0" fmla="*/ 0 h 1387475"/>
              <a:gd name="connsiteX1" fmla="*/ 0 w 88900"/>
              <a:gd name="connsiteY1" fmla="*/ 111125 h 1387475"/>
              <a:gd name="connsiteX2" fmla="*/ 31750 w 88900"/>
              <a:gd name="connsiteY2" fmla="*/ 819150 h 1387475"/>
              <a:gd name="connsiteX3" fmla="*/ 88900 w 88900"/>
              <a:gd name="connsiteY3" fmla="*/ 1063625 h 1387475"/>
              <a:gd name="connsiteX4" fmla="*/ 60325 w 88900"/>
              <a:gd name="connsiteY4" fmla="*/ 1219200 h 1387475"/>
              <a:gd name="connsiteX5" fmla="*/ 76200 w 88900"/>
              <a:gd name="connsiteY5" fmla="*/ 1387475 h 1387475"/>
              <a:gd name="connsiteX6" fmla="*/ 79375 w 88900"/>
              <a:gd name="connsiteY6" fmla="*/ 1387475 h 1387475"/>
              <a:gd name="connsiteX0" fmla="*/ 44450 w 88900"/>
              <a:gd name="connsiteY0" fmla="*/ 0 h 1387475"/>
              <a:gd name="connsiteX1" fmla="*/ 0 w 88900"/>
              <a:gd name="connsiteY1" fmla="*/ 111125 h 1387475"/>
              <a:gd name="connsiteX2" fmla="*/ 31750 w 88900"/>
              <a:gd name="connsiteY2" fmla="*/ 819150 h 1387475"/>
              <a:gd name="connsiteX3" fmla="*/ 88900 w 88900"/>
              <a:gd name="connsiteY3" fmla="*/ 1063625 h 1387475"/>
              <a:gd name="connsiteX4" fmla="*/ 60325 w 88900"/>
              <a:gd name="connsiteY4" fmla="*/ 1219200 h 1387475"/>
              <a:gd name="connsiteX5" fmla="*/ 76200 w 88900"/>
              <a:gd name="connsiteY5" fmla="*/ 1387475 h 1387475"/>
              <a:gd name="connsiteX0" fmla="*/ 44450 w 88900"/>
              <a:gd name="connsiteY0" fmla="*/ 0 h 1387475"/>
              <a:gd name="connsiteX1" fmla="*/ 0 w 88900"/>
              <a:gd name="connsiteY1" fmla="*/ 111125 h 1387475"/>
              <a:gd name="connsiteX2" fmla="*/ 31750 w 88900"/>
              <a:gd name="connsiteY2" fmla="*/ 819150 h 1387475"/>
              <a:gd name="connsiteX3" fmla="*/ 88900 w 88900"/>
              <a:gd name="connsiteY3" fmla="*/ 1063625 h 1387475"/>
              <a:gd name="connsiteX4" fmla="*/ 60325 w 88900"/>
              <a:gd name="connsiteY4" fmla="*/ 1219200 h 1387475"/>
              <a:gd name="connsiteX5" fmla="*/ 66675 w 88900"/>
              <a:gd name="connsiteY5" fmla="*/ 1387475 h 1387475"/>
              <a:gd name="connsiteX0" fmla="*/ 44450 w 107950"/>
              <a:gd name="connsiteY0" fmla="*/ 0 h 1387475"/>
              <a:gd name="connsiteX1" fmla="*/ 0 w 107950"/>
              <a:gd name="connsiteY1" fmla="*/ 111125 h 1387475"/>
              <a:gd name="connsiteX2" fmla="*/ 31750 w 107950"/>
              <a:gd name="connsiteY2" fmla="*/ 819150 h 1387475"/>
              <a:gd name="connsiteX3" fmla="*/ 107950 w 107950"/>
              <a:gd name="connsiteY3" fmla="*/ 1089025 h 1387475"/>
              <a:gd name="connsiteX4" fmla="*/ 60325 w 107950"/>
              <a:gd name="connsiteY4" fmla="*/ 1219200 h 1387475"/>
              <a:gd name="connsiteX5" fmla="*/ 66675 w 107950"/>
              <a:gd name="connsiteY5" fmla="*/ 1387475 h 1387475"/>
              <a:gd name="connsiteX0" fmla="*/ 44450 w 108152"/>
              <a:gd name="connsiteY0" fmla="*/ 0 h 1387475"/>
              <a:gd name="connsiteX1" fmla="*/ 0 w 108152"/>
              <a:gd name="connsiteY1" fmla="*/ 111125 h 1387475"/>
              <a:gd name="connsiteX2" fmla="*/ 31750 w 108152"/>
              <a:gd name="connsiteY2" fmla="*/ 819150 h 1387475"/>
              <a:gd name="connsiteX3" fmla="*/ 107950 w 108152"/>
              <a:gd name="connsiteY3" fmla="*/ 1089025 h 1387475"/>
              <a:gd name="connsiteX4" fmla="*/ 60325 w 108152"/>
              <a:gd name="connsiteY4" fmla="*/ 1219200 h 1387475"/>
              <a:gd name="connsiteX5" fmla="*/ 66675 w 108152"/>
              <a:gd name="connsiteY5" fmla="*/ 1387475 h 1387475"/>
              <a:gd name="connsiteX0" fmla="*/ 44450 w 108152"/>
              <a:gd name="connsiteY0" fmla="*/ 0 h 1387475"/>
              <a:gd name="connsiteX1" fmla="*/ 0 w 108152"/>
              <a:gd name="connsiteY1" fmla="*/ 111125 h 1387475"/>
              <a:gd name="connsiteX2" fmla="*/ 31750 w 108152"/>
              <a:gd name="connsiteY2" fmla="*/ 819150 h 1387475"/>
              <a:gd name="connsiteX3" fmla="*/ 107950 w 108152"/>
              <a:gd name="connsiteY3" fmla="*/ 1089025 h 1387475"/>
              <a:gd name="connsiteX4" fmla="*/ 60325 w 108152"/>
              <a:gd name="connsiteY4" fmla="*/ 1219200 h 1387475"/>
              <a:gd name="connsiteX5" fmla="*/ 66675 w 108152"/>
              <a:gd name="connsiteY5" fmla="*/ 1387475 h 1387475"/>
              <a:gd name="connsiteX0" fmla="*/ 44450 w 108084"/>
              <a:gd name="connsiteY0" fmla="*/ 0 h 1387475"/>
              <a:gd name="connsiteX1" fmla="*/ 0 w 108084"/>
              <a:gd name="connsiteY1" fmla="*/ 111125 h 1387475"/>
              <a:gd name="connsiteX2" fmla="*/ 31750 w 108084"/>
              <a:gd name="connsiteY2" fmla="*/ 819150 h 1387475"/>
              <a:gd name="connsiteX3" fmla="*/ 107950 w 108084"/>
              <a:gd name="connsiteY3" fmla="*/ 1089025 h 1387475"/>
              <a:gd name="connsiteX4" fmla="*/ 60325 w 108084"/>
              <a:gd name="connsiteY4" fmla="*/ 1219200 h 1387475"/>
              <a:gd name="connsiteX5" fmla="*/ 66675 w 108084"/>
              <a:gd name="connsiteY5" fmla="*/ 1387475 h 1387475"/>
              <a:gd name="connsiteX0" fmla="*/ 44450 w 111252"/>
              <a:gd name="connsiteY0" fmla="*/ 0 h 1387475"/>
              <a:gd name="connsiteX1" fmla="*/ 0 w 111252"/>
              <a:gd name="connsiteY1" fmla="*/ 111125 h 1387475"/>
              <a:gd name="connsiteX2" fmla="*/ 31750 w 111252"/>
              <a:gd name="connsiteY2" fmla="*/ 819150 h 1387475"/>
              <a:gd name="connsiteX3" fmla="*/ 111125 w 111252"/>
              <a:gd name="connsiteY3" fmla="*/ 1101725 h 1387475"/>
              <a:gd name="connsiteX4" fmla="*/ 60325 w 111252"/>
              <a:gd name="connsiteY4" fmla="*/ 1219200 h 1387475"/>
              <a:gd name="connsiteX5" fmla="*/ 66675 w 111252"/>
              <a:gd name="connsiteY5" fmla="*/ 1387475 h 1387475"/>
              <a:gd name="connsiteX0" fmla="*/ 44450 w 111252"/>
              <a:gd name="connsiteY0" fmla="*/ 0 h 1387475"/>
              <a:gd name="connsiteX1" fmla="*/ 0 w 111252"/>
              <a:gd name="connsiteY1" fmla="*/ 111125 h 1387475"/>
              <a:gd name="connsiteX2" fmla="*/ 31750 w 111252"/>
              <a:gd name="connsiteY2" fmla="*/ 819150 h 1387475"/>
              <a:gd name="connsiteX3" fmla="*/ 111125 w 111252"/>
              <a:gd name="connsiteY3" fmla="*/ 1101725 h 1387475"/>
              <a:gd name="connsiteX4" fmla="*/ 60325 w 111252"/>
              <a:gd name="connsiteY4" fmla="*/ 1219200 h 1387475"/>
              <a:gd name="connsiteX5" fmla="*/ 66675 w 111252"/>
              <a:gd name="connsiteY5" fmla="*/ 1387475 h 1387475"/>
              <a:gd name="connsiteX0" fmla="*/ 44450 w 111252"/>
              <a:gd name="connsiteY0" fmla="*/ 0 h 1387475"/>
              <a:gd name="connsiteX1" fmla="*/ 0 w 111252"/>
              <a:gd name="connsiteY1" fmla="*/ 111125 h 1387475"/>
              <a:gd name="connsiteX2" fmla="*/ 34925 w 111252"/>
              <a:gd name="connsiteY2" fmla="*/ 847725 h 1387475"/>
              <a:gd name="connsiteX3" fmla="*/ 111125 w 111252"/>
              <a:gd name="connsiteY3" fmla="*/ 1101725 h 1387475"/>
              <a:gd name="connsiteX4" fmla="*/ 60325 w 111252"/>
              <a:gd name="connsiteY4" fmla="*/ 1219200 h 1387475"/>
              <a:gd name="connsiteX5" fmla="*/ 66675 w 111252"/>
              <a:gd name="connsiteY5" fmla="*/ 1387475 h 1387475"/>
              <a:gd name="connsiteX0" fmla="*/ 41275 w 108077"/>
              <a:gd name="connsiteY0" fmla="*/ 0 h 1387475"/>
              <a:gd name="connsiteX1" fmla="*/ 0 w 108077"/>
              <a:gd name="connsiteY1" fmla="*/ 53975 h 1387475"/>
              <a:gd name="connsiteX2" fmla="*/ 31750 w 108077"/>
              <a:gd name="connsiteY2" fmla="*/ 847725 h 1387475"/>
              <a:gd name="connsiteX3" fmla="*/ 107950 w 108077"/>
              <a:gd name="connsiteY3" fmla="*/ 1101725 h 1387475"/>
              <a:gd name="connsiteX4" fmla="*/ 57150 w 108077"/>
              <a:gd name="connsiteY4" fmla="*/ 1219200 h 1387475"/>
              <a:gd name="connsiteX5" fmla="*/ 63500 w 108077"/>
              <a:gd name="connsiteY5" fmla="*/ 1387475 h 1387475"/>
              <a:gd name="connsiteX0" fmla="*/ 95250 w 108077"/>
              <a:gd name="connsiteY0" fmla="*/ 9525 h 1333500"/>
              <a:gd name="connsiteX1" fmla="*/ 0 w 108077"/>
              <a:gd name="connsiteY1" fmla="*/ 0 h 1333500"/>
              <a:gd name="connsiteX2" fmla="*/ 31750 w 108077"/>
              <a:gd name="connsiteY2" fmla="*/ 793750 h 1333500"/>
              <a:gd name="connsiteX3" fmla="*/ 107950 w 108077"/>
              <a:gd name="connsiteY3" fmla="*/ 1047750 h 1333500"/>
              <a:gd name="connsiteX4" fmla="*/ 57150 w 108077"/>
              <a:gd name="connsiteY4" fmla="*/ 1165225 h 1333500"/>
              <a:gd name="connsiteX5" fmla="*/ 63500 w 108077"/>
              <a:gd name="connsiteY5" fmla="*/ 1333500 h 1333500"/>
              <a:gd name="connsiteX0" fmla="*/ 53975 w 108077"/>
              <a:gd name="connsiteY0" fmla="*/ 0 h 1384300"/>
              <a:gd name="connsiteX1" fmla="*/ 0 w 108077"/>
              <a:gd name="connsiteY1" fmla="*/ 50800 h 1384300"/>
              <a:gd name="connsiteX2" fmla="*/ 31750 w 108077"/>
              <a:gd name="connsiteY2" fmla="*/ 844550 h 1384300"/>
              <a:gd name="connsiteX3" fmla="*/ 107950 w 108077"/>
              <a:gd name="connsiteY3" fmla="*/ 1098550 h 1384300"/>
              <a:gd name="connsiteX4" fmla="*/ 57150 w 108077"/>
              <a:gd name="connsiteY4" fmla="*/ 1216025 h 1384300"/>
              <a:gd name="connsiteX5" fmla="*/ 63500 w 108077"/>
              <a:gd name="connsiteY5" fmla="*/ 1384300 h 1384300"/>
              <a:gd name="connsiteX0" fmla="*/ 38100 w 92202"/>
              <a:gd name="connsiteY0" fmla="*/ 0 h 1384300"/>
              <a:gd name="connsiteX1" fmla="*/ 0 w 92202"/>
              <a:gd name="connsiteY1" fmla="*/ 41275 h 1384300"/>
              <a:gd name="connsiteX2" fmla="*/ 15875 w 92202"/>
              <a:gd name="connsiteY2" fmla="*/ 844550 h 1384300"/>
              <a:gd name="connsiteX3" fmla="*/ 92075 w 92202"/>
              <a:gd name="connsiteY3" fmla="*/ 1098550 h 1384300"/>
              <a:gd name="connsiteX4" fmla="*/ 41275 w 92202"/>
              <a:gd name="connsiteY4" fmla="*/ 1216025 h 1384300"/>
              <a:gd name="connsiteX5" fmla="*/ 47625 w 92202"/>
              <a:gd name="connsiteY5" fmla="*/ 138430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2" h="1384300">
                <a:moveTo>
                  <a:pt x="38100" y="0"/>
                </a:moveTo>
                <a:lnTo>
                  <a:pt x="0" y="41275"/>
                </a:lnTo>
                <a:lnTo>
                  <a:pt x="15875" y="844550"/>
                </a:lnTo>
                <a:cubicBezTo>
                  <a:pt x="19050" y="969433"/>
                  <a:pt x="88900" y="1040342"/>
                  <a:pt x="92075" y="1098550"/>
                </a:cubicBezTo>
                <a:cubicBezTo>
                  <a:pt x="95250" y="1135592"/>
                  <a:pt x="38100" y="1166283"/>
                  <a:pt x="41275" y="1216025"/>
                </a:cubicBezTo>
                <a:lnTo>
                  <a:pt x="47625" y="1384300"/>
                </a:lnTo>
              </a:path>
            </a:pathLst>
          </a:cu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sp>
        <p:nvSpPr>
          <p:cNvPr id="30" name="Oval 29"/>
          <p:cNvSpPr/>
          <p:nvPr/>
        </p:nvSpPr>
        <p:spPr>
          <a:xfrm>
            <a:off x="10771810" y="2954920"/>
            <a:ext cx="213498" cy="188342"/>
          </a:xfrm>
          <a:prstGeom prst="ellipse">
            <a:avLst/>
          </a:prstGeom>
          <a:solidFill>
            <a:srgbClr val="008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white"/>
                </a:solidFill>
                <a:latin typeface="Century Gothic"/>
              </a:rPr>
              <a:t>4</a:t>
            </a:r>
          </a:p>
        </p:txBody>
      </p:sp>
      <p:cxnSp>
        <p:nvCxnSpPr>
          <p:cNvPr id="34" name="Straight Connector 33"/>
          <p:cNvCxnSpPr>
            <a:endCxn id="25" idx="3"/>
          </p:cNvCxnSpPr>
          <p:nvPr/>
        </p:nvCxnSpPr>
        <p:spPr>
          <a:xfrm flipV="1">
            <a:off x="10878561" y="4568293"/>
            <a:ext cx="82552" cy="599"/>
          </a:xfrm>
          <a:prstGeom prst="line">
            <a:avLst/>
          </a:prstGeom>
          <a:ln w="508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cxnSpLocks/>
          </p:cNvCxnSpPr>
          <p:nvPr/>
        </p:nvCxnSpPr>
        <p:spPr>
          <a:xfrm flipV="1">
            <a:off x="10582723" y="4793107"/>
            <a:ext cx="284572" cy="1197"/>
          </a:xfrm>
          <a:prstGeom prst="line">
            <a:avLst/>
          </a:prstGeom>
          <a:ln w="50800">
            <a:solidFill>
              <a:srgbClr val="D2812E"/>
            </a:solidFill>
            <a:prstDash val="solid"/>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10597499" y="4895988"/>
            <a:ext cx="213498" cy="188342"/>
          </a:xfrm>
          <a:prstGeom prst="ellipse">
            <a:avLst/>
          </a:prstGeom>
          <a:solidFill>
            <a:srgbClr val="D2812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white"/>
                </a:solidFill>
                <a:latin typeface="Century Gothic"/>
              </a:rPr>
              <a:t>3</a:t>
            </a:r>
          </a:p>
        </p:txBody>
      </p:sp>
      <p:sp>
        <p:nvSpPr>
          <p:cNvPr id="38" name="Oval 37"/>
          <p:cNvSpPr/>
          <p:nvPr/>
        </p:nvSpPr>
        <p:spPr>
          <a:xfrm>
            <a:off x="9487982" y="757678"/>
            <a:ext cx="214535" cy="189257"/>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400" b="1" dirty="0">
                <a:solidFill>
                  <a:prstClr val="black"/>
                </a:solidFill>
                <a:latin typeface="Century Gothic"/>
              </a:rPr>
              <a:t>1</a:t>
            </a:r>
          </a:p>
        </p:txBody>
      </p:sp>
      <p:sp>
        <p:nvSpPr>
          <p:cNvPr id="37" name="Oval 36"/>
          <p:cNvSpPr/>
          <p:nvPr/>
        </p:nvSpPr>
        <p:spPr>
          <a:xfrm>
            <a:off x="8862774" y="1866896"/>
            <a:ext cx="213498" cy="188342"/>
          </a:xfrm>
          <a:prstGeom prst="ellipse">
            <a:avLst/>
          </a:prstGeom>
          <a:solidFill>
            <a:srgbClr val="D2812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white"/>
                </a:solidFill>
                <a:latin typeface="Century Gothic"/>
              </a:rPr>
              <a:t>3</a:t>
            </a:r>
          </a:p>
        </p:txBody>
      </p:sp>
      <p:sp>
        <p:nvSpPr>
          <p:cNvPr id="18" name="Arc 17">
            <a:extLst>
              <a:ext uri="{FF2B5EF4-FFF2-40B4-BE49-F238E27FC236}">
                <a16:creationId xmlns:a16="http://schemas.microsoft.com/office/drawing/2014/main" id="{708864B0-7E56-4BE5-8188-C20AC83BDADD}"/>
              </a:ext>
            </a:extLst>
          </p:cNvPr>
          <p:cNvSpPr/>
          <p:nvPr/>
        </p:nvSpPr>
        <p:spPr>
          <a:xfrm rot="11780581">
            <a:off x="9309690" y="341039"/>
            <a:ext cx="280326" cy="1211791"/>
          </a:xfrm>
          <a:prstGeom prst="arc">
            <a:avLst>
              <a:gd name="adj1" fmla="val 16939287"/>
              <a:gd name="adj2" fmla="val 1733428"/>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defRPr/>
            </a:pPr>
            <a:endParaRPr lang="en-US" dirty="0">
              <a:solidFill>
                <a:prstClr val="black"/>
              </a:solidFill>
              <a:latin typeface="Century Gothic"/>
            </a:endParaRPr>
          </a:p>
        </p:txBody>
      </p:sp>
      <p:sp>
        <p:nvSpPr>
          <p:cNvPr id="41" name="Arc 40">
            <a:extLst>
              <a:ext uri="{FF2B5EF4-FFF2-40B4-BE49-F238E27FC236}">
                <a16:creationId xmlns:a16="http://schemas.microsoft.com/office/drawing/2014/main" id="{CCAF8D99-5126-4C02-AAB0-A82D6F7AC5DC}"/>
              </a:ext>
            </a:extLst>
          </p:cNvPr>
          <p:cNvSpPr/>
          <p:nvPr/>
        </p:nvSpPr>
        <p:spPr>
          <a:xfrm rot="11013254">
            <a:off x="9228226" y="800298"/>
            <a:ext cx="280326" cy="1211791"/>
          </a:xfrm>
          <a:prstGeom prst="arc">
            <a:avLst>
              <a:gd name="adj1" fmla="val 16684886"/>
              <a:gd name="adj2" fmla="val 1836426"/>
            </a:avLst>
          </a:prstGeom>
          <a:ln w="50800">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defRPr/>
            </a:pPr>
            <a:endParaRPr lang="en-US" dirty="0">
              <a:solidFill>
                <a:prstClr val="black"/>
              </a:solidFill>
              <a:latin typeface="Century Gothic"/>
            </a:endParaRPr>
          </a:p>
        </p:txBody>
      </p:sp>
      <p:sp>
        <p:nvSpPr>
          <p:cNvPr id="44" name="Arc 43">
            <a:extLst>
              <a:ext uri="{FF2B5EF4-FFF2-40B4-BE49-F238E27FC236}">
                <a16:creationId xmlns:a16="http://schemas.microsoft.com/office/drawing/2014/main" id="{B4F98183-824F-4836-A02C-5A083B42C4F1}"/>
              </a:ext>
            </a:extLst>
          </p:cNvPr>
          <p:cNvSpPr/>
          <p:nvPr/>
        </p:nvSpPr>
        <p:spPr>
          <a:xfrm rot="12120080" flipH="1">
            <a:off x="9330469" y="446509"/>
            <a:ext cx="49102" cy="573380"/>
          </a:xfrm>
          <a:prstGeom prst="arc">
            <a:avLst>
              <a:gd name="adj1" fmla="val 16939287"/>
              <a:gd name="adj2" fmla="val 1733428"/>
            </a:avLst>
          </a:prstGeom>
          <a:ln w="38100">
            <a:solidFill>
              <a:srgbClr val="FFFF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defRPr/>
            </a:pPr>
            <a:endParaRPr lang="en-US" dirty="0">
              <a:solidFill>
                <a:prstClr val="black"/>
              </a:solidFill>
              <a:latin typeface="Century Gothic"/>
            </a:endParaRPr>
          </a:p>
        </p:txBody>
      </p:sp>
      <p:cxnSp>
        <p:nvCxnSpPr>
          <p:cNvPr id="42" name="Straight Connector 41">
            <a:extLst>
              <a:ext uri="{FF2B5EF4-FFF2-40B4-BE49-F238E27FC236}">
                <a16:creationId xmlns:a16="http://schemas.microsoft.com/office/drawing/2014/main" id="{97B9BCC7-9810-4B74-823C-C4BAA7566640}"/>
              </a:ext>
            </a:extLst>
          </p:cNvPr>
          <p:cNvCxnSpPr>
            <a:cxnSpLocks/>
          </p:cNvCxnSpPr>
          <p:nvPr/>
        </p:nvCxnSpPr>
        <p:spPr>
          <a:xfrm flipV="1">
            <a:off x="9093874" y="1871642"/>
            <a:ext cx="108650" cy="18667"/>
          </a:xfrm>
          <a:prstGeom prst="line">
            <a:avLst/>
          </a:prstGeom>
          <a:ln w="50800">
            <a:solidFill>
              <a:srgbClr val="D2812E"/>
            </a:solidFill>
            <a:prstDash val="solid"/>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9532717" y="3188523"/>
            <a:ext cx="213498" cy="188342"/>
          </a:xfrm>
          <a:prstGeom prst="ellipse">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black"/>
                </a:solidFill>
                <a:latin typeface="Century Gothic"/>
              </a:rPr>
              <a:t>5</a:t>
            </a:r>
          </a:p>
        </p:txBody>
      </p:sp>
      <p:cxnSp>
        <p:nvCxnSpPr>
          <p:cNvPr id="14" name="Straight Connector 13">
            <a:extLst>
              <a:ext uri="{FF2B5EF4-FFF2-40B4-BE49-F238E27FC236}">
                <a16:creationId xmlns:a16="http://schemas.microsoft.com/office/drawing/2014/main" id="{28368147-AB99-49B4-887A-2A96C66F5EDF}"/>
              </a:ext>
            </a:extLst>
          </p:cNvPr>
          <p:cNvCxnSpPr>
            <a:cxnSpLocks/>
          </p:cNvCxnSpPr>
          <p:nvPr/>
        </p:nvCxnSpPr>
        <p:spPr>
          <a:xfrm>
            <a:off x="9095229" y="1925566"/>
            <a:ext cx="260977" cy="1323684"/>
          </a:xfrm>
          <a:prstGeom prst="line">
            <a:avLst/>
          </a:prstGeom>
          <a:ln w="50800">
            <a:solidFill>
              <a:srgbClr val="7030A0"/>
            </a:solidFill>
            <a:prstDash val="solid"/>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43" name="Freeform: Shape 42">
            <a:extLst>
              <a:ext uri="{FF2B5EF4-FFF2-40B4-BE49-F238E27FC236}">
                <a16:creationId xmlns:a16="http://schemas.microsoft.com/office/drawing/2014/main" id="{8841DE07-F86A-4450-9CDF-FEA974103AE7}"/>
              </a:ext>
            </a:extLst>
          </p:cNvPr>
          <p:cNvSpPr/>
          <p:nvPr/>
        </p:nvSpPr>
        <p:spPr>
          <a:xfrm>
            <a:off x="9250893" y="3249250"/>
            <a:ext cx="103268" cy="227731"/>
          </a:xfrm>
          <a:custGeom>
            <a:avLst/>
            <a:gdLst>
              <a:gd name="connsiteX0" fmla="*/ 114300 w 115180"/>
              <a:gd name="connsiteY0" fmla="*/ 0 h 254000"/>
              <a:gd name="connsiteX1" fmla="*/ 98425 w 115180"/>
              <a:gd name="connsiteY1" fmla="*/ 101600 h 254000"/>
              <a:gd name="connsiteX2" fmla="*/ 0 w 115180"/>
              <a:gd name="connsiteY2" fmla="*/ 254000 h 254000"/>
            </a:gdLst>
            <a:ahLst/>
            <a:cxnLst>
              <a:cxn ang="0">
                <a:pos x="connsiteX0" y="connsiteY0"/>
              </a:cxn>
              <a:cxn ang="0">
                <a:pos x="connsiteX1" y="connsiteY1"/>
              </a:cxn>
              <a:cxn ang="0">
                <a:pos x="connsiteX2" y="connsiteY2"/>
              </a:cxn>
            </a:cxnLst>
            <a:rect l="l" t="t" r="r" b="b"/>
            <a:pathLst>
              <a:path w="115180" h="254000">
                <a:moveTo>
                  <a:pt x="114300" y="0"/>
                </a:moveTo>
                <a:cubicBezTo>
                  <a:pt x="115887" y="29633"/>
                  <a:pt x="117475" y="59267"/>
                  <a:pt x="98425" y="101600"/>
                </a:cubicBezTo>
                <a:cubicBezTo>
                  <a:pt x="79375" y="143933"/>
                  <a:pt x="20637" y="224896"/>
                  <a:pt x="0" y="254000"/>
                </a:cubicBezTo>
              </a:path>
            </a:pathLst>
          </a:custGeom>
          <a:ln w="50800">
            <a:solidFill>
              <a:srgbClr val="7030A0"/>
            </a:solidFill>
            <a:prstDash val="solid"/>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defRPr/>
            </a:pPr>
            <a:endParaRPr lang="en-US" dirty="0">
              <a:solidFill>
                <a:prstClr val="white"/>
              </a:solidFill>
              <a:latin typeface="Century Gothic"/>
            </a:endParaRPr>
          </a:p>
        </p:txBody>
      </p:sp>
      <p:sp>
        <p:nvSpPr>
          <p:cNvPr id="31" name="Freeform: Shape 30">
            <a:extLst>
              <a:ext uri="{FF2B5EF4-FFF2-40B4-BE49-F238E27FC236}">
                <a16:creationId xmlns:a16="http://schemas.microsoft.com/office/drawing/2014/main" id="{FC87B254-063C-4655-A6EE-F9FAA89A2C5E}"/>
              </a:ext>
            </a:extLst>
          </p:cNvPr>
          <p:cNvSpPr/>
          <p:nvPr/>
        </p:nvSpPr>
        <p:spPr>
          <a:xfrm>
            <a:off x="9225274" y="1934105"/>
            <a:ext cx="298896" cy="1588421"/>
          </a:xfrm>
          <a:custGeom>
            <a:avLst/>
            <a:gdLst>
              <a:gd name="connsiteX0" fmla="*/ 133350 w 333375"/>
              <a:gd name="connsiteY0" fmla="*/ 1771650 h 1771650"/>
              <a:gd name="connsiteX1" fmla="*/ 228600 w 333375"/>
              <a:gd name="connsiteY1" fmla="*/ 1638300 h 1771650"/>
              <a:gd name="connsiteX2" fmla="*/ 285750 w 333375"/>
              <a:gd name="connsiteY2" fmla="*/ 1538288 h 1771650"/>
              <a:gd name="connsiteX3" fmla="*/ 328613 w 333375"/>
              <a:gd name="connsiteY3" fmla="*/ 1452563 h 1771650"/>
              <a:gd name="connsiteX4" fmla="*/ 333375 w 333375"/>
              <a:gd name="connsiteY4" fmla="*/ 1347788 h 1771650"/>
              <a:gd name="connsiteX5" fmla="*/ 323850 w 333375"/>
              <a:gd name="connsiteY5" fmla="*/ 1238250 h 1771650"/>
              <a:gd name="connsiteX6" fmla="*/ 304800 w 333375"/>
              <a:gd name="connsiteY6" fmla="*/ 1104900 h 1771650"/>
              <a:gd name="connsiteX7" fmla="*/ 271463 w 333375"/>
              <a:gd name="connsiteY7" fmla="*/ 1004888 h 1771650"/>
              <a:gd name="connsiteX8" fmla="*/ 0 w 333375"/>
              <a:gd name="connsiteY8" fmla="*/ 0 h 1771650"/>
              <a:gd name="connsiteX9" fmla="*/ 0 w 333375"/>
              <a:gd name="connsiteY9"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1771650">
                <a:moveTo>
                  <a:pt x="133350" y="1771650"/>
                </a:moveTo>
                <a:lnTo>
                  <a:pt x="228600" y="1638300"/>
                </a:lnTo>
                <a:lnTo>
                  <a:pt x="285750" y="1538288"/>
                </a:lnTo>
                <a:lnTo>
                  <a:pt x="328613" y="1452563"/>
                </a:lnTo>
                <a:lnTo>
                  <a:pt x="333375" y="1347788"/>
                </a:lnTo>
                <a:lnTo>
                  <a:pt x="323850" y="1238250"/>
                </a:lnTo>
                <a:lnTo>
                  <a:pt x="304800" y="1104900"/>
                </a:lnTo>
                <a:lnTo>
                  <a:pt x="271463" y="1004888"/>
                </a:lnTo>
                <a:lnTo>
                  <a:pt x="0" y="0"/>
                </a:lnTo>
                <a:lnTo>
                  <a:pt x="0" y="0"/>
                </a:lnTo>
              </a:path>
            </a:pathLst>
          </a:custGeom>
          <a:ln w="50800">
            <a:solidFill>
              <a:srgbClr val="FFFF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defRPr/>
            </a:pPr>
            <a:endParaRPr lang="en-US" dirty="0">
              <a:solidFill>
                <a:prstClr val="black"/>
              </a:solidFill>
              <a:latin typeface="Century Gothic"/>
            </a:endParaRPr>
          </a:p>
        </p:txBody>
      </p:sp>
      <p:pic>
        <p:nvPicPr>
          <p:cNvPr id="1026" name="Picture 2">
            <a:extLst>
              <a:ext uri="{FF2B5EF4-FFF2-40B4-BE49-F238E27FC236}">
                <a16:creationId xmlns:a16="http://schemas.microsoft.com/office/drawing/2014/main" id="{8AEFBC42-57C5-47D9-B155-135DB6DB75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19645" y="4298984"/>
            <a:ext cx="644828" cy="35252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9DDD18D6-D0AC-4193-953B-55C831D697B8}"/>
              </a:ext>
            </a:extLst>
          </p:cNvPr>
          <p:cNvCxnSpPr>
            <a:cxnSpLocks/>
          </p:cNvCxnSpPr>
          <p:nvPr/>
        </p:nvCxnSpPr>
        <p:spPr>
          <a:xfrm flipV="1">
            <a:off x="9225273" y="1934106"/>
            <a:ext cx="44834" cy="12809"/>
          </a:xfrm>
          <a:prstGeom prst="line">
            <a:avLst/>
          </a:prstGeom>
          <a:ln w="50800">
            <a:solidFill>
              <a:srgbClr val="FFFF00"/>
            </a:solidFill>
          </a:ln>
          <a:effectLst/>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id="{37B20BF4-0593-4221-A36E-E5A3604621E5}"/>
              </a:ext>
            </a:extLst>
          </p:cNvPr>
          <p:cNvSpPr/>
          <p:nvPr/>
        </p:nvSpPr>
        <p:spPr>
          <a:xfrm>
            <a:off x="9038967" y="2930197"/>
            <a:ext cx="213498" cy="188342"/>
          </a:xfrm>
          <a:prstGeom prst="ellipse">
            <a:avLst/>
          </a:prstGeom>
          <a:solidFill>
            <a:srgbClr val="7030A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white"/>
                </a:solidFill>
                <a:latin typeface="Century Gothic"/>
              </a:rPr>
              <a:t>2</a:t>
            </a:r>
          </a:p>
        </p:txBody>
      </p:sp>
      <p:cxnSp>
        <p:nvCxnSpPr>
          <p:cNvPr id="16" name="Straight Connector 15">
            <a:extLst>
              <a:ext uri="{FF2B5EF4-FFF2-40B4-BE49-F238E27FC236}">
                <a16:creationId xmlns:a16="http://schemas.microsoft.com/office/drawing/2014/main" id="{043B18C2-E660-C306-93A3-CCCE55F57D6C}"/>
              </a:ext>
            </a:extLst>
          </p:cNvPr>
          <p:cNvCxnSpPr>
            <a:cxnSpLocks/>
          </p:cNvCxnSpPr>
          <p:nvPr/>
        </p:nvCxnSpPr>
        <p:spPr>
          <a:xfrm flipV="1">
            <a:off x="10840031" y="1109962"/>
            <a:ext cx="29006" cy="312438"/>
          </a:xfrm>
          <a:prstGeom prst="line">
            <a:avLst/>
          </a:prstGeom>
          <a:ln w="412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09AAFA4-B78E-DEF5-68CD-91FB73620F18}"/>
              </a:ext>
            </a:extLst>
          </p:cNvPr>
          <p:cNvCxnSpPr>
            <a:cxnSpLocks/>
          </p:cNvCxnSpPr>
          <p:nvPr/>
        </p:nvCxnSpPr>
        <p:spPr>
          <a:xfrm flipH="1" flipV="1">
            <a:off x="10803022" y="924605"/>
            <a:ext cx="75538" cy="185357"/>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E246457-BE07-8E8E-B4E7-5193AB1D8026}"/>
              </a:ext>
            </a:extLst>
          </p:cNvPr>
          <p:cNvSpPr/>
          <p:nvPr/>
        </p:nvSpPr>
        <p:spPr>
          <a:xfrm>
            <a:off x="10490750" y="830434"/>
            <a:ext cx="213498" cy="188342"/>
          </a:xfrm>
          <a:prstGeom prst="ellipse">
            <a:avLst/>
          </a:prstGeom>
          <a:solidFill>
            <a:srgbClr val="FFFF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defRPr/>
            </a:pPr>
            <a:r>
              <a:rPr lang="en-US" sz="1600" b="1" dirty="0">
                <a:solidFill>
                  <a:prstClr val="black"/>
                </a:solidFill>
                <a:latin typeface="Century Gothic"/>
              </a:rPr>
              <a:t>5</a:t>
            </a:r>
          </a:p>
        </p:txBody>
      </p:sp>
      <p:sp>
        <p:nvSpPr>
          <p:cNvPr id="68" name="Freeform: Shape 67">
            <a:extLst>
              <a:ext uri="{FF2B5EF4-FFF2-40B4-BE49-F238E27FC236}">
                <a16:creationId xmlns:a16="http://schemas.microsoft.com/office/drawing/2014/main" id="{87B3FBD8-CE18-4200-724F-0147E6F91DB7}"/>
              </a:ext>
            </a:extLst>
          </p:cNvPr>
          <p:cNvSpPr/>
          <p:nvPr/>
        </p:nvSpPr>
        <p:spPr>
          <a:xfrm>
            <a:off x="9178006" y="1896516"/>
            <a:ext cx="298896" cy="1588421"/>
          </a:xfrm>
          <a:custGeom>
            <a:avLst/>
            <a:gdLst>
              <a:gd name="connsiteX0" fmla="*/ 133350 w 333375"/>
              <a:gd name="connsiteY0" fmla="*/ 1771650 h 1771650"/>
              <a:gd name="connsiteX1" fmla="*/ 228600 w 333375"/>
              <a:gd name="connsiteY1" fmla="*/ 1638300 h 1771650"/>
              <a:gd name="connsiteX2" fmla="*/ 285750 w 333375"/>
              <a:gd name="connsiteY2" fmla="*/ 1538288 h 1771650"/>
              <a:gd name="connsiteX3" fmla="*/ 328613 w 333375"/>
              <a:gd name="connsiteY3" fmla="*/ 1452563 h 1771650"/>
              <a:gd name="connsiteX4" fmla="*/ 333375 w 333375"/>
              <a:gd name="connsiteY4" fmla="*/ 1347788 h 1771650"/>
              <a:gd name="connsiteX5" fmla="*/ 323850 w 333375"/>
              <a:gd name="connsiteY5" fmla="*/ 1238250 h 1771650"/>
              <a:gd name="connsiteX6" fmla="*/ 304800 w 333375"/>
              <a:gd name="connsiteY6" fmla="*/ 1104900 h 1771650"/>
              <a:gd name="connsiteX7" fmla="*/ 271463 w 333375"/>
              <a:gd name="connsiteY7" fmla="*/ 1004888 h 1771650"/>
              <a:gd name="connsiteX8" fmla="*/ 0 w 333375"/>
              <a:gd name="connsiteY8" fmla="*/ 0 h 1771650"/>
              <a:gd name="connsiteX9" fmla="*/ 0 w 333375"/>
              <a:gd name="connsiteY9"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3375" h="1771650">
                <a:moveTo>
                  <a:pt x="133350" y="1771650"/>
                </a:moveTo>
                <a:lnTo>
                  <a:pt x="228600" y="1638300"/>
                </a:lnTo>
                <a:lnTo>
                  <a:pt x="285750" y="1538288"/>
                </a:lnTo>
                <a:lnTo>
                  <a:pt x="328613" y="1452563"/>
                </a:lnTo>
                <a:lnTo>
                  <a:pt x="333375" y="1347788"/>
                </a:lnTo>
                <a:lnTo>
                  <a:pt x="323850" y="1238250"/>
                </a:lnTo>
                <a:lnTo>
                  <a:pt x="304800" y="1104900"/>
                </a:lnTo>
                <a:lnTo>
                  <a:pt x="271463" y="1004888"/>
                </a:lnTo>
                <a:lnTo>
                  <a:pt x="0" y="0"/>
                </a:lnTo>
                <a:lnTo>
                  <a:pt x="0" y="0"/>
                </a:lnTo>
              </a:path>
            </a:pathLst>
          </a:custGeom>
          <a:ln w="50800">
            <a:solidFill>
              <a:srgbClr val="7030A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base">
              <a:spcBef>
                <a:spcPct val="0"/>
              </a:spcBef>
              <a:spcAft>
                <a:spcPct val="0"/>
              </a:spcAft>
              <a:defRPr/>
            </a:pPr>
            <a:endParaRPr lang="en-US" dirty="0">
              <a:solidFill>
                <a:prstClr val="black"/>
              </a:solidFill>
              <a:latin typeface="Century Gothic"/>
            </a:endParaRPr>
          </a:p>
        </p:txBody>
      </p:sp>
    </p:spTree>
    <p:extLst>
      <p:ext uri="{BB962C8B-B14F-4D97-AF65-F5344CB8AC3E}">
        <p14:creationId xmlns:p14="http://schemas.microsoft.com/office/powerpoint/2010/main" val="36232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4A76EB-8C9F-4B2B-B031-F93DB8B79C19}"/>
              </a:ext>
            </a:extLst>
          </p:cNvPr>
          <p:cNvSpPr>
            <a:spLocks noGrp="1"/>
          </p:cNvSpPr>
          <p:nvPr>
            <p:ph type="title"/>
          </p:nvPr>
        </p:nvSpPr>
        <p:spPr/>
        <p:txBody>
          <a:bodyPr/>
          <a:lstStyle/>
          <a:p>
            <a:r>
              <a:rPr lang="en-US" dirty="0"/>
              <a:t>Tube Improvements</a:t>
            </a:r>
          </a:p>
        </p:txBody>
      </p:sp>
      <p:sp>
        <p:nvSpPr>
          <p:cNvPr id="6" name="TextBox 5">
            <a:extLst>
              <a:ext uri="{FF2B5EF4-FFF2-40B4-BE49-F238E27FC236}">
                <a16:creationId xmlns:a16="http://schemas.microsoft.com/office/drawing/2014/main" id="{E6AADB49-8845-4F54-8EF3-C8A2320907BF}"/>
              </a:ext>
            </a:extLst>
          </p:cNvPr>
          <p:cNvSpPr txBox="1"/>
          <p:nvPr/>
        </p:nvSpPr>
        <p:spPr>
          <a:xfrm>
            <a:off x="9219009" y="1752602"/>
            <a:ext cx="914400" cy="246221"/>
          </a:xfrm>
          <a:prstGeom prst="rect">
            <a:avLst/>
          </a:prstGeom>
          <a:noFill/>
        </p:spPr>
        <p:txBody>
          <a:bodyPr wrap="square" rtlCol="0">
            <a:spAutoFit/>
          </a:bodyPr>
          <a:lstStyle/>
          <a:p>
            <a:pPr defTabSz="457200" fontAlgn="base">
              <a:spcBef>
                <a:spcPct val="0"/>
              </a:spcBef>
              <a:spcAft>
                <a:spcPct val="0"/>
              </a:spcAft>
              <a:defRPr/>
            </a:pPr>
            <a:r>
              <a:rPr lang="en-US" sz="1000" b="1" dirty="0">
                <a:solidFill>
                  <a:prstClr val="black"/>
                </a:solidFill>
                <a:latin typeface="Arial Narrow" panose="020B0606020202030204" pitchFamily="34" charset="0"/>
              </a:rPr>
              <a:t>3’</a:t>
            </a:r>
          </a:p>
        </p:txBody>
      </p:sp>
      <p:pic>
        <p:nvPicPr>
          <p:cNvPr id="7" name="Picture 6">
            <a:extLst>
              <a:ext uri="{FF2B5EF4-FFF2-40B4-BE49-F238E27FC236}">
                <a16:creationId xmlns:a16="http://schemas.microsoft.com/office/drawing/2014/main" id="{F745237E-348E-4579-A4BC-9A7194D1CBB9}"/>
              </a:ext>
            </a:extLst>
          </p:cNvPr>
          <p:cNvPicPr>
            <a:picLocks noChangeAspect="1"/>
          </p:cNvPicPr>
          <p:nvPr/>
        </p:nvPicPr>
        <p:blipFill>
          <a:blip r:embed="rId3"/>
          <a:stretch>
            <a:fillRect/>
          </a:stretch>
        </p:blipFill>
        <p:spPr>
          <a:xfrm>
            <a:off x="996551" y="1209040"/>
            <a:ext cx="10128882" cy="4409440"/>
          </a:xfrm>
          <a:prstGeom prst="rect">
            <a:avLst/>
          </a:prstGeom>
        </p:spPr>
      </p:pic>
    </p:spTree>
    <p:extLst>
      <p:ext uri="{BB962C8B-B14F-4D97-AF65-F5344CB8AC3E}">
        <p14:creationId xmlns:p14="http://schemas.microsoft.com/office/powerpoint/2010/main" val="2757744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1000-CC24-4F8E-8266-36B4B8261DE6}"/>
              </a:ext>
            </a:extLst>
          </p:cNvPr>
          <p:cNvSpPr>
            <a:spLocks noGrp="1"/>
          </p:cNvSpPr>
          <p:nvPr>
            <p:ph type="title"/>
          </p:nvPr>
        </p:nvSpPr>
        <p:spPr/>
        <p:txBody>
          <a:bodyPr>
            <a:normAutofit/>
          </a:bodyPr>
          <a:lstStyle/>
          <a:p>
            <a:r>
              <a:rPr lang="en-US" dirty="0"/>
              <a:t>Project Schedule</a:t>
            </a:r>
          </a:p>
        </p:txBody>
      </p:sp>
      <p:sp>
        <p:nvSpPr>
          <p:cNvPr id="3" name="Content Placeholder 2">
            <a:extLst>
              <a:ext uri="{FF2B5EF4-FFF2-40B4-BE49-F238E27FC236}">
                <a16:creationId xmlns:a16="http://schemas.microsoft.com/office/drawing/2014/main" id="{11F09C79-1E90-4509-BFA0-F7F75187D490}"/>
              </a:ext>
            </a:extLst>
          </p:cNvPr>
          <p:cNvSpPr>
            <a:spLocks noGrp="1"/>
          </p:cNvSpPr>
          <p:nvPr>
            <p:ph idx="1"/>
          </p:nvPr>
        </p:nvSpPr>
        <p:spPr/>
        <p:txBody>
          <a:bodyPr/>
          <a:lstStyle/>
          <a:p>
            <a:endParaRPr lang="en-US" b="1" dirty="0"/>
          </a:p>
          <a:p>
            <a:endParaRPr lang="en-US" dirty="0"/>
          </a:p>
        </p:txBody>
      </p:sp>
      <p:graphicFrame>
        <p:nvGraphicFramePr>
          <p:cNvPr id="7" name="Table 6">
            <a:extLst>
              <a:ext uri="{FF2B5EF4-FFF2-40B4-BE49-F238E27FC236}">
                <a16:creationId xmlns:a16="http://schemas.microsoft.com/office/drawing/2014/main" id="{C40778E6-13F1-4F62-A679-5D623B9285D5}"/>
              </a:ext>
            </a:extLst>
          </p:cNvPr>
          <p:cNvGraphicFramePr>
            <a:graphicFrameLocks noGrp="1"/>
          </p:cNvGraphicFramePr>
          <p:nvPr>
            <p:extLst>
              <p:ext uri="{D42A27DB-BD31-4B8C-83A1-F6EECF244321}">
                <p14:modId xmlns:p14="http://schemas.microsoft.com/office/powerpoint/2010/main" val="2787703007"/>
              </p:ext>
            </p:extLst>
          </p:nvPr>
        </p:nvGraphicFramePr>
        <p:xfrm>
          <a:off x="570155" y="1590048"/>
          <a:ext cx="11069249" cy="3545067"/>
        </p:xfrm>
        <a:graphic>
          <a:graphicData uri="http://schemas.openxmlformats.org/drawingml/2006/table">
            <a:tbl>
              <a:tblPr firstRow="1" bandRow="1">
                <a:tableStyleId>{93296810-A885-4BE3-A3E7-6D5BEEA58F35}</a:tableStyleId>
              </a:tblPr>
              <a:tblGrid>
                <a:gridCol w="7334325">
                  <a:extLst>
                    <a:ext uri="{9D8B030D-6E8A-4147-A177-3AD203B41FA5}">
                      <a16:colId xmlns:a16="http://schemas.microsoft.com/office/drawing/2014/main" val="555330267"/>
                    </a:ext>
                  </a:extLst>
                </a:gridCol>
                <a:gridCol w="3734924">
                  <a:extLst>
                    <a:ext uri="{9D8B030D-6E8A-4147-A177-3AD203B41FA5}">
                      <a16:colId xmlns:a16="http://schemas.microsoft.com/office/drawing/2014/main" val="3023133202"/>
                    </a:ext>
                  </a:extLst>
                </a:gridCol>
              </a:tblGrid>
              <a:tr h="589675">
                <a:tc>
                  <a:txBody>
                    <a:bodyPr/>
                    <a:lstStyle/>
                    <a:p>
                      <a:r>
                        <a:rPr lang="en-US" sz="2600" dirty="0"/>
                        <a:t>Project Milestone</a:t>
                      </a:r>
                    </a:p>
                  </a:txBody>
                  <a:tcPr anchor="ctr">
                    <a:solidFill>
                      <a:srgbClr val="0069AA"/>
                    </a:solidFill>
                  </a:tcPr>
                </a:tc>
                <a:tc>
                  <a:txBody>
                    <a:bodyPr/>
                    <a:lstStyle/>
                    <a:p>
                      <a:pPr marL="91440"/>
                      <a:r>
                        <a:rPr lang="en-US" sz="2600" dirty="0"/>
                        <a:t>Schedule By Phase</a:t>
                      </a:r>
                    </a:p>
                  </a:txBody>
                  <a:tcPr anchor="ctr">
                    <a:solidFill>
                      <a:srgbClr val="0069AA"/>
                    </a:solidFill>
                  </a:tcPr>
                </a:tc>
                <a:extLst>
                  <a:ext uri="{0D108BD9-81ED-4DB2-BD59-A6C34878D82A}">
                    <a16:rowId xmlns:a16="http://schemas.microsoft.com/office/drawing/2014/main" val="1899178102"/>
                  </a:ext>
                </a:extLst>
              </a:tr>
              <a:tr h="563942">
                <a:tc>
                  <a:txBody>
                    <a:bodyPr/>
                    <a:lstStyle/>
                    <a:p>
                      <a:r>
                        <a:rPr lang="en-US" b="0" dirty="0">
                          <a:latin typeface="Century Gothic" panose="020B0502020202020204" pitchFamily="34" charset="0"/>
                        </a:rPr>
                        <a:t>Scoping</a:t>
                      </a:r>
                    </a:p>
                  </a:txBody>
                  <a:tcPr>
                    <a:solidFill>
                      <a:srgbClr val="F0F5FA"/>
                    </a:solidFill>
                  </a:tcPr>
                </a:tc>
                <a:tc>
                  <a:txBody>
                    <a:bodyPr/>
                    <a:lstStyle/>
                    <a:p>
                      <a:r>
                        <a:rPr lang="en-US" b="0" dirty="0">
                          <a:latin typeface="Century Gothic" panose="020B0502020202020204" pitchFamily="34" charset="0"/>
                        </a:rPr>
                        <a:t>Summer 2009 - Spring 2011</a:t>
                      </a:r>
                    </a:p>
                  </a:txBody>
                  <a:tcPr>
                    <a:solidFill>
                      <a:srgbClr val="F0F5FA"/>
                    </a:solidFill>
                  </a:tcPr>
                </a:tc>
                <a:extLst>
                  <a:ext uri="{0D108BD9-81ED-4DB2-BD59-A6C34878D82A}">
                    <a16:rowId xmlns:a16="http://schemas.microsoft.com/office/drawing/2014/main" val="2179683504"/>
                  </a:ext>
                </a:extLst>
              </a:tr>
              <a:tr h="478290">
                <a:tc>
                  <a:txBody>
                    <a:bodyPr/>
                    <a:lstStyle/>
                    <a:p>
                      <a:r>
                        <a:rPr lang="en-US" b="0" dirty="0">
                          <a:latin typeface="Century Gothic" panose="020B0502020202020204" pitchFamily="34" charset="0"/>
                        </a:rPr>
                        <a:t>Preliminary Engineering/Environmental</a:t>
                      </a:r>
                    </a:p>
                  </a:txBody>
                  <a:tcPr>
                    <a:noFill/>
                  </a:tcPr>
                </a:tc>
                <a:tc>
                  <a:txBody>
                    <a:bodyPr/>
                    <a:lstStyle/>
                    <a:p>
                      <a:r>
                        <a:rPr lang="en-US" b="0" dirty="0">
                          <a:latin typeface="Century Gothic" panose="020B0502020202020204" pitchFamily="34" charset="0"/>
                        </a:rPr>
                        <a:t>Fall 2017 to Early 2022</a:t>
                      </a:r>
                    </a:p>
                  </a:txBody>
                  <a:tcPr>
                    <a:noFill/>
                  </a:tcPr>
                </a:tc>
                <a:extLst>
                  <a:ext uri="{0D108BD9-81ED-4DB2-BD59-A6C34878D82A}">
                    <a16:rowId xmlns:a16="http://schemas.microsoft.com/office/drawing/2014/main" val="2704877164"/>
                  </a:ext>
                </a:extLst>
              </a:tr>
              <a:tr h="478290">
                <a:tc>
                  <a:txBody>
                    <a:bodyPr/>
                    <a:lstStyle/>
                    <a:p>
                      <a:r>
                        <a:rPr lang="en-US" b="0" dirty="0">
                          <a:latin typeface="Century Gothic" panose="020B0502020202020204" pitchFamily="34" charset="0"/>
                        </a:rPr>
                        <a:t>Final Design</a:t>
                      </a:r>
                    </a:p>
                  </a:txBody>
                  <a:tcPr>
                    <a:solidFill>
                      <a:srgbClr val="F0F5FA"/>
                    </a:solidFill>
                  </a:tcPr>
                </a:tc>
                <a:tc>
                  <a:txBody>
                    <a:bodyPr/>
                    <a:lstStyle/>
                    <a:p>
                      <a:r>
                        <a:rPr lang="en-US" b="0" dirty="0">
                          <a:latin typeface="Century Gothic" panose="020B0502020202020204" pitchFamily="34" charset="0"/>
                        </a:rPr>
                        <a:t>February 2022 to Fall 2024</a:t>
                      </a:r>
                    </a:p>
                  </a:txBody>
                  <a:tcPr>
                    <a:solidFill>
                      <a:srgbClr val="F0F5FA"/>
                    </a:solidFill>
                  </a:tcPr>
                </a:tc>
                <a:extLst>
                  <a:ext uri="{0D108BD9-81ED-4DB2-BD59-A6C34878D82A}">
                    <a16:rowId xmlns:a16="http://schemas.microsoft.com/office/drawing/2014/main" val="2680242908"/>
                  </a:ext>
                </a:extLst>
              </a:tr>
              <a:tr h="478290">
                <a:tc>
                  <a:txBody>
                    <a:bodyPr/>
                    <a:lstStyle/>
                    <a:p>
                      <a:r>
                        <a:rPr lang="en-US" b="0" dirty="0">
                          <a:latin typeface="Century Gothic" panose="020B0502020202020204" pitchFamily="34" charset="0"/>
                        </a:rPr>
                        <a:t>Project Advertisement/Bidding Process</a:t>
                      </a:r>
                    </a:p>
                  </a:txBody>
                  <a:tcPr>
                    <a:noFill/>
                  </a:tcPr>
                </a:tc>
                <a:tc>
                  <a:txBody>
                    <a:bodyPr/>
                    <a:lstStyle/>
                    <a:p>
                      <a:r>
                        <a:rPr lang="en-US" b="0" dirty="0">
                          <a:latin typeface="Century Gothic" panose="020B0502020202020204" pitchFamily="34" charset="0"/>
                        </a:rPr>
                        <a:t>Early 2022 to Fall 2024</a:t>
                      </a:r>
                    </a:p>
                  </a:txBody>
                  <a:tcPr>
                    <a:noFill/>
                  </a:tcPr>
                </a:tc>
                <a:extLst>
                  <a:ext uri="{0D108BD9-81ED-4DB2-BD59-A6C34878D82A}">
                    <a16:rowId xmlns:a16="http://schemas.microsoft.com/office/drawing/2014/main" val="2917533362"/>
                  </a:ext>
                </a:extLst>
              </a:tr>
              <a:tr h="478290">
                <a:tc>
                  <a:txBody>
                    <a:bodyPr/>
                    <a:lstStyle/>
                    <a:p>
                      <a:r>
                        <a:rPr lang="en-US" b="0" dirty="0">
                          <a:latin typeface="Century Gothic" panose="020B0502020202020204" pitchFamily="34" charset="0"/>
                        </a:rPr>
                        <a:t>Construction</a:t>
                      </a:r>
                    </a:p>
                  </a:txBody>
                  <a:tcPr>
                    <a:solidFill>
                      <a:srgbClr val="F0F5FA"/>
                    </a:solidFill>
                  </a:tcPr>
                </a:tc>
                <a:tc>
                  <a:txBody>
                    <a:bodyPr/>
                    <a:lstStyle/>
                    <a:p>
                      <a:r>
                        <a:rPr lang="en-US" b="0" dirty="0">
                          <a:latin typeface="Century Gothic" panose="020B0502020202020204" pitchFamily="34" charset="0"/>
                        </a:rPr>
                        <a:t>Spring 2025 to Late 2027</a:t>
                      </a:r>
                    </a:p>
                  </a:txBody>
                  <a:tcPr>
                    <a:solidFill>
                      <a:srgbClr val="F0F5FA"/>
                    </a:solidFill>
                  </a:tcPr>
                </a:tc>
                <a:extLst>
                  <a:ext uri="{0D108BD9-81ED-4DB2-BD59-A6C34878D82A}">
                    <a16:rowId xmlns:a16="http://schemas.microsoft.com/office/drawing/2014/main" val="851107940"/>
                  </a:ext>
                </a:extLst>
              </a:tr>
              <a:tr h="478290">
                <a:tc>
                  <a:txBody>
                    <a:bodyPr/>
                    <a:lstStyle/>
                    <a:p>
                      <a:r>
                        <a:rPr lang="en-US" b="0" dirty="0">
                          <a:latin typeface="Century Gothic" panose="020B0502020202020204" pitchFamily="34" charset="0"/>
                        </a:rPr>
                        <a:t>*Design has achieved 65% milestone and is progressing to 95%</a:t>
                      </a:r>
                    </a:p>
                  </a:txBody>
                  <a:tcPr>
                    <a:noFill/>
                  </a:tcPr>
                </a:tc>
                <a:tc>
                  <a:txBody>
                    <a:bodyPr/>
                    <a:lstStyle/>
                    <a:p>
                      <a:endParaRPr lang="en-US" b="0" dirty="0">
                        <a:latin typeface="Century Gothic" panose="020B0502020202020204" pitchFamily="34" charset="0"/>
                      </a:endParaRPr>
                    </a:p>
                  </a:txBody>
                  <a:tcPr>
                    <a:noFill/>
                  </a:tcPr>
                </a:tc>
                <a:extLst>
                  <a:ext uri="{0D108BD9-81ED-4DB2-BD59-A6C34878D82A}">
                    <a16:rowId xmlns:a16="http://schemas.microsoft.com/office/drawing/2014/main" val="3101272220"/>
                  </a:ext>
                </a:extLst>
              </a:tr>
            </a:tbl>
          </a:graphicData>
        </a:graphic>
      </p:graphicFrame>
    </p:spTree>
    <p:extLst>
      <p:ext uri="{BB962C8B-B14F-4D97-AF65-F5344CB8AC3E}">
        <p14:creationId xmlns:p14="http://schemas.microsoft.com/office/powerpoint/2010/main" val="392392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1000-CC24-4F8E-8266-36B4B8261DE6}"/>
              </a:ext>
            </a:extLst>
          </p:cNvPr>
          <p:cNvSpPr>
            <a:spLocks noGrp="1"/>
          </p:cNvSpPr>
          <p:nvPr>
            <p:ph type="title"/>
          </p:nvPr>
        </p:nvSpPr>
        <p:spPr/>
        <p:txBody>
          <a:bodyPr>
            <a:normAutofit/>
          </a:bodyPr>
          <a:lstStyle/>
          <a:p>
            <a:r>
              <a:rPr lang="en-US" dirty="0"/>
              <a:t>Funding Sources ($ X 1,000)</a:t>
            </a:r>
          </a:p>
        </p:txBody>
      </p:sp>
      <p:sp>
        <p:nvSpPr>
          <p:cNvPr id="3" name="Content Placeholder 2">
            <a:extLst>
              <a:ext uri="{FF2B5EF4-FFF2-40B4-BE49-F238E27FC236}">
                <a16:creationId xmlns:a16="http://schemas.microsoft.com/office/drawing/2014/main" id="{11F09C79-1E90-4509-BFA0-F7F75187D490}"/>
              </a:ext>
            </a:extLst>
          </p:cNvPr>
          <p:cNvSpPr>
            <a:spLocks noGrp="1"/>
          </p:cNvSpPr>
          <p:nvPr>
            <p:ph idx="1"/>
          </p:nvPr>
        </p:nvSpPr>
        <p:spPr/>
        <p:txBody>
          <a:bodyPr/>
          <a:lstStyle/>
          <a:p>
            <a:endParaRPr lang="en-US" b="1" dirty="0"/>
          </a:p>
          <a:p>
            <a:endParaRPr lang="en-US" dirty="0"/>
          </a:p>
        </p:txBody>
      </p:sp>
      <p:graphicFrame>
        <p:nvGraphicFramePr>
          <p:cNvPr id="7" name="Table 6">
            <a:extLst>
              <a:ext uri="{FF2B5EF4-FFF2-40B4-BE49-F238E27FC236}">
                <a16:creationId xmlns:a16="http://schemas.microsoft.com/office/drawing/2014/main" id="{C40778E6-13F1-4F62-A679-5D623B9285D5}"/>
              </a:ext>
            </a:extLst>
          </p:cNvPr>
          <p:cNvGraphicFramePr>
            <a:graphicFrameLocks noGrp="1"/>
          </p:cNvGraphicFramePr>
          <p:nvPr>
            <p:extLst>
              <p:ext uri="{D42A27DB-BD31-4B8C-83A1-F6EECF244321}">
                <p14:modId xmlns:p14="http://schemas.microsoft.com/office/powerpoint/2010/main" val="957791851"/>
              </p:ext>
            </p:extLst>
          </p:nvPr>
        </p:nvGraphicFramePr>
        <p:xfrm>
          <a:off x="559134" y="1575571"/>
          <a:ext cx="11069249" cy="1998812"/>
        </p:xfrm>
        <a:graphic>
          <a:graphicData uri="http://schemas.openxmlformats.org/drawingml/2006/table">
            <a:tbl>
              <a:tblPr firstRow="1" bandRow="1">
                <a:effectLst>
                  <a:outerShdw blurRad="50800" dist="50800" dir="5400000" algn="ctr" rotWithShape="0">
                    <a:schemeClr val="bg1"/>
                  </a:outerShdw>
                </a:effectLst>
                <a:tableStyleId>{93296810-A885-4BE3-A3E7-6D5BEEA58F35}</a:tableStyleId>
              </a:tblPr>
              <a:tblGrid>
                <a:gridCol w="7344135">
                  <a:extLst>
                    <a:ext uri="{9D8B030D-6E8A-4147-A177-3AD203B41FA5}">
                      <a16:colId xmlns:a16="http://schemas.microsoft.com/office/drawing/2014/main" val="555330267"/>
                    </a:ext>
                  </a:extLst>
                </a:gridCol>
                <a:gridCol w="3725114">
                  <a:extLst>
                    <a:ext uri="{9D8B030D-6E8A-4147-A177-3AD203B41FA5}">
                      <a16:colId xmlns:a16="http://schemas.microsoft.com/office/drawing/2014/main" val="3023133202"/>
                    </a:ext>
                  </a:extLst>
                </a:gridCol>
              </a:tblGrid>
              <a:tr h="563942">
                <a:tc>
                  <a:txBody>
                    <a:bodyPr/>
                    <a:lstStyle/>
                    <a:p>
                      <a:r>
                        <a:rPr lang="en-US" b="0" u="none" baseline="0" dirty="0">
                          <a:solidFill>
                            <a:schemeClr val="tx1"/>
                          </a:solidFill>
                          <a:latin typeface="Century Gothic" panose="020B0502020202020204" pitchFamily="34" charset="0"/>
                        </a:rPr>
                        <a:t>Alameda CTC Local Funds</a:t>
                      </a:r>
                    </a:p>
                  </a:txBody>
                  <a:tcPr>
                    <a:solidFill>
                      <a:srgbClr val="F0F5FA"/>
                    </a:solidFill>
                  </a:tcPr>
                </a:tc>
                <a:tc>
                  <a:txBody>
                    <a:bodyPr/>
                    <a:lstStyle/>
                    <a:p>
                      <a:r>
                        <a:rPr lang="en-US" b="0" u="none" baseline="0" dirty="0">
                          <a:solidFill>
                            <a:schemeClr val="tx1"/>
                          </a:solidFill>
                          <a:latin typeface="Century Gothic" panose="020B0502020202020204" pitchFamily="34" charset="0"/>
                        </a:rPr>
                        <a:t>$81,546</a:t>
                      </a:r>
                    </a:p>
                  </a:txBody>
                  <a:tcPr>
                    <a:solidFill>
                      <a:srgbClr val="F0F5FA"/>
                    </a:solidFill>
                  </a:tcPr>
                </a:tc>
                <a:extLst>
                  <a:ext uri="{0D108BD9-81ED-4DB2-BD59-A6C34878D82A}">
                    <a16:rowId xmlns:a16="http://schemas.microsoft.com/office/drawing/2014/main" val="2179683504"/>
                  </a:ext>
                </a:extLst>
              </a:tr>
              <a:tr h="478290">
                <a:tc>
                  <a:txBody>
                    <a:bodyPr/>
                    <a:lstStyle/>
                    <a:p>
                      <a:r>
                        <a:rPr lang="en-US" b="0" u="none" baseline="0" dirty="0">
                          <a:latin typeface="Century Gothic" panose="020B0502020202020204" pitchFamily="34" charset="0"/>
                        </a:rPr>
                        <a:t>State</a:t>
                      </a:r>
                    </a:p>
                  </a:txBody>
                  <a:tcPr>
                    <a:noFill/>
                  </a:tcPr>
                </a:tc>
                <a:tc>
                  <a:txBody>
                    <a:bodyPr/>
                    <a:lstStyle/>
                    <a:p>
                      <a:r>
                        <a:rPr lang="en-US" b="0" u="none" baseline="0" dirty="0">
                          <a:latin typeface="Century Gothic" panose="020B0502020202020204" pitchFamily="34" charset="0"/>
                        </a:rPr>
                        <a:t>$37,116</a:t>
                      </a:r>
                    </a:p>
                  </a:txBody>
                  <a:tcPr>
                    <a:noFill/>
                  </a:tcPr>
                </a:tc>
                <a:extLst>
                  <a:ext uri="{0D108BD9-81ED-4DB2-BD59-A6C34878D82A}">
                    <a16:rowId xmlns:a16="http://schemas.microsoft.com/office/drawing/2014/main" val="2704877164"/>
                  </a:ext>
                </a:extLst>
              </a:tr>
              <a:tr h="478290">
                <a:tc>
                  <a:txBody>
                    <a:bodyPr/>
                    <a:lstStyle/>
                    <a:p>
                      <a:r>
                        <a:rPr lang="en-US" b="0" u="none" baseline="0" dirty="0">
                          <a:latin typeface="Century Gothic" panose="020B0502020202020204" pitchFamily="34" charset="0"/>
                        </a:rPr>
                        <a:t>TBD</a:t>
                      </a:r>
                    </a:p>
                  </a:txBody>
                  <a:tcPr>
                    <a:solidFill>
                      <a:srgbClr val="F0F5FA"/>
                    </a:solidFill>
                  </a:tcPr>
                </a:tc>
                <a:tc>
                  <a:txBody>
                    <a:bodyPr/>
                    <a:lstStyle/>
                    <a:p>
                      <a:r>
                        <a:rPr lang="en-US" b="0" u="none" baseline="0" dirty="0">
                          <a:latin typeface="Century Gothic" panose="020B0502020202020204" pitchFamily="34" charset="0"/>
                        </a:rPr>
                        <a:t>$33,255</a:t>
                      </a:r>
                    </a:p>
                  </a:txBody>
                  <a:tcPr>
                    <a:solidFill>
                      <a:srgbClr val="F0F5FA"/>
                    </a:solidFill>
                  </a:tcPr>
                </a:tc>
                <a:extLst>
                  <a:ext uri="{0D108BD9-81ED-4DB2-BD59-A6C34878D82A}">
                    <a16:rowId xmlns:a16="http://schemas.microsoft.com/office/drawing/2014/main" val="2680242908"/>
                  </a:ext>
                </a:extLst>
              </a:tr>
              <a:tr h="478290">
                <a:tc>
                  <a:txBody>
                    <a:bodyPr/>
                    <a:lstStyle/>
                    <a:p>
                      <a:r>
                        <a:rPr lang="en-US" b="1" u="none" baseline="0" dirty="0">
                          <a:latin typeface="Century Gothic" panose="020B0502020202020204" pitchFamily="34" charset="0"/>
                        </a:rPr>
                        <a:t>Total</a:t>
                      </a:r>
                    </a:p>
                  </a:txBody>
                  <a:tcPr>
                    <a:noFill/>
                  </a:tcPr>
                </a:tc>
                <a:tc>
                  <a:txBody>
                    <a:bodyPr/>
                    <a:lstStyle/>
                    <a:p>
                      <a:r>
                        <a:rPr lang="en-US" b="1" u="none" baseline="0" dirty="0">
                          <a:latin typeface="Century Gothic" panose="020B0502020202020204" pitchFamily="34" charset="0"/>
                        </a:rPr>
                        <a:t>$151,917</a:t>
                      </a:r>
                    </a:p>
                  </a:txBody>
                  <a:tcPr>
                    <a:noFill/>
                  </a:tcPr>
                </a:tc>
                <a:extLst>
                  <a:ext uri="{0D108BD9-81ED-4DB2-BD59-A6C34878D82A}">
                    <a16:rowId xmlns:a16="http://schemas.microsoft.com/office/drawing/2014/main" val="2917533362"/>
                  </a:ext>
                </a:extLst>
              </a:tr>
            </a:tbl>
          </a:graphicData>
        </a:graphic>
      </p:graphicFrame>
      <p:graphicFrame>
        <p:nvGraphicFramePr>
          <p:cNvPr id="6" name="Table 5">
            <a:extLst>
              <a:ext uri="{FF2B5EF4-FFF2-40B4-BE49-F238E27FC236}">
                <a16:creationId xmlns:a16="http://schemas.microsoft.com/office/drawing/2014/main" id="{650EC555-B493-49D4-E886-12B40192F641}"/>
              </a:ext>
            </a:extLst>
          </p:cNvPr>
          <p:cNvGraphicFramePr>
            <a:graphicFrameLocks noGrp="1"/>
          </p:cNvGraphicFramePr>
          <p:nvPr>
            <p:extLst>
              <p:ext uri="{D42A27DB-BD31-4B8C-83A1-F6EECF244321}">
                <p14:modId xmlns:p14="http://schemas.microsoft.com/office/powerpoint/2010/main" val="3734761393"/>
              </p:ext>
            </p:extLst>
          </p:nvPr>
        </p:nvGraphicFramePr>
        <p:xfrm>
          <a:off x="559134" y="1575572"/>
          <a:ext cx="11070891" cy="2015354"/>
        </p:xfrm>
        <a:graphic>
          <a:graphicData uri="http://schemas.openxmlformats.org/drawingml/2006/table">
            <a:tbl>
              <a:tblPr/>
              <a:tblGrid>
                <a:gridCol w="11070891">
                  <a:extLst>
                    <a:ext uri="{9D8B030D-6E8A-4147-A177-3AD203B41FA5}">
                      <a16:colId xmlns:a16="http://schemas.microsoft.com/office/drawing/2014/main" val="207149521"/>
                    </a:ext>
                  </a:extLst>
                </a:gridCol>
              </a:tblGrid>
              <a:tr h="2015354">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448981290"/>
                  </a:ext>
                </a:extLst>
              </a:tr>
            </a:tbl>
          </a:graphicData>
        </a:graphic>
      </p:graphicFrame>
    </p:spTree>
    <p:extLst>
      <p:ext uri="{BB962C8B-B14F-4D97-AF65-F5344CB8AC3E}">
        <p14:creationId xmlns:p14="http://schemas.microsoft.com/office/powerpoint/2010/main" val="109832251"/>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262FFDDE9ED04DA3A5881E1550C2D0" ma:contentTypeVersion="19" ma:contentTypeDescription="Create a new document." ma:contentTypeScope="" ma:versionID="388f8b0fd39ccda404621e04ad10dba9">
  <xsd:schema xmlns:xsd="http://www.w3.org/2001/XMLSchema" xmlns:xs="http://www.w3.org/2001/XMLSchema" xmlns:p="http://schemas.microsoft.com/office/2006/metadata/properties" xmlns:ns2="8f1cd9fe-ffb6-40b1-b663-046451dad108" xmlns:ns3="1671ffa8-28f0-40dd-94bb-3ef4298a79c8" targetNamespace="http://schemas.microsoft.com/office/2006/metadata/properties" ma:root="true" ma:fieldsID="de7901a20de5687a1755b3cf8b4ff8f5" ns2:_="" ns3:_="">
    <xsd:import namespace="8f1cd9fe-ffb6-40b1-b663-046451dad108"/>
    <xsd:import namespace="1671ffa8-28f0-40dd-94bb-3ef4298a79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Person" minOccurs="0"/>
                <xsd:element ref="ns2:lcf76f155ced4ddcb4097134ff3c332f" minOccurs="0"/>
                <xsd:element ref="ns3:TaxCatchAll" minOccurs="0"/>
                <xsd:element ref="ns2:SheetDescrip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cd9fe-ffb6-40b1-b663-046451dad1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Person" ma:index="21"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8e688fe-e084-44a5-aa75-4aa896d2b0b9" ma:termSetId="09814cd3-568e-fe90-9814-8d621ff8fb84" ma:anchorId="fba54fb3-c3e1-fe81-a776-ca4b69148c4d" ma:open="true" ma:isKeyword="false">
      <xsd:complexType>
        <xsd:sequence>
          <xsd:element ref="pc:Terms" minOccurs="0" maxOccurs="1"/>
        </xsd:sequence>
      </xsd:complexType>
    </xsd:element>
    <xsd:element name="SheetDescription" ma:index="25" nillable="true" ma:displayName="Sheet Description" ma:format="Dropdown" ma:internalName="SheetDescription">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1ffa8-28f0-40dd-94bb-3ef4298a79c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a4750b8-ee92-4d8d-bd87-f918a5d91d5e}" ma:internalName="TaxCatchAll" ma:showField="CatchAllData" ma:web="1671ffa8-28f0-40dd-94bb-3ef4298a7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eetDescription xmlns="8f1cd9fe-ffb6-40b1-b663-046451dad108" xsi:nil="true"/>
    <lcf76f155ced4ddcb4097134ff3c332f xmlns="8f1cd9fe-ffb6-40b1-b663-046451dad108">
      <Terms xmlns="http://schemas.microsoft.com/office/infopath/2007/PartnerControls"/>
    </lcf76f155ced4ddcb4097134ff3c332f>
    <Person xmlns="8f1cd9fe-ffb6-40b1-b663-046451dad108">
      <UserInfo>
        <DisplayName/>
        <AccountId xsi:nil="true"/>
        <AccountType/>
      </UserInfo>
    </Person>
    <TaxCatchAll xmlns="1671ffa8-28f0-40dd-94bb-3ef4298a79c8" xsi:nil="true"/>
    <SharedWithUsers xmlns="1671ffa8-28f0-40dd-94bb-3ef4298a79c8">
      <UserInfo>
        <DisplayName>Brash, Matthew [US-US]</DisplayName>
        <AccountId>20</AccountId>
        <AccountType/>
      </UserInfo>
    </SharedWithUsers>
  </documentManagement>
</p:properties>
</file>

<file path=customXml/itemProps1.xml><?xml version="1.0" encoding="utf-8"?>
<ds:datastoreItem xmlns:ds="http://schemas.openxmlformats.org/officeDocument/2006/customXml" ds:itemID="{1B2C46A6-E308-4DC5-87BB-E81F07BB42C8}">
  <ds:schemaRefs>
    <ds:schemaRef ds:uri="1671ffa8-28f0-40dd-94bb-3ef4298a79c8"/>
    <ds:schemaRef ds:uri="8f1cd9fe-ffb6-40b1-b663-046451dad1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AD3D219-AD85-4131-95BA-7D52E393585E}">
  <ds:schemaRefs>
    <ds:schemaRef ds:uri="http://schemas.microsoft.com/sharepoint/v3/contenttype/forms"/>
  </ds:schemaRefs>
</ds:datastoreItem>
</file>

<file path=customXml/itemProps3.xml><?xml version="1.0" encoding="utf-8"?>
<ds:datastoreItem xmlns:ds="http://schemas.openxmlformats.org/officeDocument/2006/customXml" ds:itemID="{23D0D4BA-596C-48DB-A5AF-83BDE6381147}">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1671ffa8-28f0-40dd-94bb-3ef4298a79c8"/>
    <ds:schemaRef ds:uri="http://purl.org/dc/elements/1.1/"/>
    <ds:schemaRef ds:uri="8f1cd9fe-ffb6-40b1-b663-046451dad10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TotalTime>
  <Words>1019</Words>
  <Application>Microsoft Office PowerPoint</Application>
  <PresentationFormat>Widescreen</PresentationFormat>
  <Paragraphs>180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Narrow</vt:lpstr>
      <vt:lpstr>Calibri</vt:lpstr>
      <vt:lpstr>Calibri Light</vt:lpstr>
      <vt:lpstr>Century Gothic</vt:lpstr>
      <vt:lpstr>Franklin Gothic Book</vt:lpstr>
      <vt:lpstr>Wingdings</vt:lpstr>
      <vt:lpstr>1_Office Theme</vt:lpstr>
      <vt:lpstr>Oakland Alameda Access Project</vt:lpstr>
      <vt:lpstr>Project Purpose and Need</vt:lpstr>
      <vt:lpstr>Major Roadway Improvements</vt:lpstr>
      <vt:lpstr>Types of Bicycle Facility</vt:lpstr>
      <vt:lpstr>Bike/Ped Safety and Access Improvements  in Oakland</vt:lpstr>
      <vt:lpstr>Bike/Ped Safety and Access  Improvements in Alameda</vt:lpstr>
      <vt:lpstr>Tube Improvements</vt:lpstr>
      <vt:lpstr>Project Schedule</vt:lpstr>
      <vt:lpstr>Funding Sources ($ X 1,000)</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Joy</dc:creator>
  <cp:lastModifiedBy>Gary Sidhu</cp:lastModifiedBy>
  <cp:revision>2</cp:revision>
  <dcterms:created xsi:type="dcterms:W3CDTF">2018-01-17T22:21:07Z</dcterms:created>
  <dcterms:modified xsi:type="dcterms:W3CDTF">2023-09-21T19:16:03Z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0x0101008D262FFDDE9ED04DA3A5881E1550C2D0</vt:lpwstr>
  </property>
  <property fmtid="{D5CDD505-2E9C-101B-9397-08002B2CF9AE}" pid="3" name="MediaServiceImageTags">
    <vt:lpwstr/>
  </property>
  <property fmtid="{D5CDD505-2E9C-101B-9397-08002B2CF9AE}" pid="4" name="MSIP_Label_5c1e7834-6be8-4780-ac5e-8408bbf8216f_SetDate">
    <vt:lpwstr>2023-09-05T20:40:26Z</vt:lpwstr>
  </property>
  <property fmtid="{D5CDD505-2E9C-101B-9397-08002B2CF9AE}" pid="5" name="MSIP_Label_5c1e7834-6be8-4780-ac5e-8408bbf8216f_Method">
    <vt:lpwstr>Privileged</vt:lpwstr>
  </property>
  <property fmtid="{D5CDD505-2E9C-101B-9397-08002B2CF9AE}" pid="6" name="MSIP_Label_5c1e7834-6be8-4780-ac5e-8408bbf8216f_SiteId">
    <vt:lpwstr>8d088ff8-7e52-4d0f-8187-dcd9ca37815a</vt:lpwstr>
  </property>
  <property fmtid="{D5CDD505-2E9C-101B-9397-08002B2CF9AE}" pid="7" name="ClassificationContentMarkingHeaderText">
    <vt:lpwstr>Sensitive</vt:lpwstr>
  </property>
  <property fmtid="{D5CDD505-2E9C-101B-9397-08002B2CF9AE}" pid="8" name="MSIP_Label_5c1e7834-6be8-4780-ac5e-8408bbf8216f_ContentBits">
    <vt:lpwstr>1</vt:lpwstr>
  </property>
  <property fmtid="{D5CDD505-2E9C-101B-9397-08002B2CF9AE}" pid="9" name="MSIP_Label_5c1e7834-6be8-4780-ac5e-8408bbf8216f_Name">
    <vt:lpwstr>5c1e7834-6be8-4780-ac5e-8408bbf8216f</vt:lpwstr>
  </property>
  <property fmtid="{D5CDD505-2E9C-101B-9397-08002B2CF9AE}" pid="10" name="MSIP_Label_5c1e7834-6be8-4780-ac5e-8408bbf8216f_Enabled">
    <vt:lpwstr>true</vt:lpwstr>
  </property>
  <property fmtid="{D5CDD505-2E9C-101B-9397-08002B2CF9AE}" pid="11" name="MSIP_Label_5c1e7834-6be8-4780-ac5e-8408bbf8216f_ActionId">
    <vt:lpwstr>46c26b2a-8f20-4a7b-a790-ba05baf21fb5</vt:lpwstr>
  </property>
  <property fmtid="{D5CDD505-2E9C-101B-9397-08002B2CF9AE}" pid="12" name="ClassificationContentMarkingHeaderLocations">
    <vt:lpwstr>1_Office Theme:8</vt:lpwstr>
  </property>
</Properties>
</file>